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8" r:id="rId1"/>
    <p:sldMasterId id="2147484517" r:id="rId2"/>
    <p:sldMasterId id="2147484529" r:id="rId3"/>
    <p:sldMasterId id="2147484544" r:id="rId4"/>
    <p:sldMasterId id="2147484557" r:id="rId5"/>
    <p:sldMasterId id="2147484570" r:id="rId6"/>
    <p:sldMasterId id="2147484582" r:id="rId7"/>
    <p:sldMasterId id="2147484584" r:id="rId8"/>
    <p:sldMasterId id="2147484596" r:id="rId9"/>
    <p:sldMasterId id="2147484608" r:id="rId10"/>
    <p:sldMasterId id="2147484621" r:id="rId11"/>
    <p:sldMasterId id="2147484636" r:id="rId12"/>
    <p:sldMasterId id="2147484648" r:id="rId13"/>
    <p:sldMasterId id="2147484651" r:id="rId14"/>
    <p:sldMasterId id="2147484656" r:id="rId15"/>
    <p:sldMasterId id="2147484669" r:id="rId16"/>
    <p:sldMasterId id="2147484681" r:id="rId17"/>
    <p:sldMasterId id="2147484693" r:id="rId18"/>
    <p:sldMasterId id="2147484705" r:id="rId19"/>
    <p:sldMasterId id="2147484717" r:id="rId20"/>
  </p:sldMasterIdLst>
  <p:notesMasterIdLst>
    <p:notesMasterId r:id="rId106"/>
  </p:notesMasterIdLst>
  <p:sldIdLst>
    <p:sldId id="256" r:id="rId21"/>
    <p:sldId id="257" r:id="rId22"/>
    <p:sldId id="276" r:id="rId23"/>
    <p:sldId id="277" r:id="rId24"/>
    <p:sldId id="267"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703" r:id="rId38"/>
    <p:sldId id="704" r:id="rId39"/>
    <p:sldId id="333" r:id="rId40"/>
    <p:sldId id="659" r:id="rId41"/>
    <p:sldId id="335" r:id="rId42"/>
    <p:sldId id="336" r:id="rId43"/>
    <p:sldId id="337" r:id="rId44"/>
    <p:sldId id="269" r:id="rId45"/>
    <p:sldId id="338" r:id="rId46"/>
    <p:sldId id="371" r:id="rId47"/>
    <p:sldId id="339" r:id="rId48"/>
    <p:sldId id="340" r:id="rId49"/>
    <p:sldId id="341" r:id="rId50"/>
    <p:sldId id="342" r:id="rId51"/>
    <p:sldId id="343" r:id="rId52"/>
    <p:sldId id="344" r:id="rId53"/>
    <p:sldId id="345" r:id="rId54"/>
    <p:sldId id="346" r:id="rId55"/>
    <p:sldId id="347" r:id="rId56"/>
    <p:sldId id="317" r:id="rId57"/>
    <p:sldId id="318" r:id="rId58"/>
    <p:sldId id="350" r:id="rId59"/>
    <p:sldId id="372" r:id="rId60"/>
    <p:sldId id="351" r:id="rId61"/>
    <p:sldId id="352" r:id="rId62"/>
    <p:sldId id="353" r:id="rId63"/>
    <p:sldId id="354" r:id="rId64"/>
    <p:sldId id="355" r:id="rId65"/>
    <p:sldId id="356" r:id="rId66"/>
    <p:sldId id="357" r:id="rId67"/>
    <p:sldId id="359" r:id="rId68"/>
    <p:sldId id="705" r:id="rId69"/>
    <p:sldId id="361" r:id="rId70"/>
    <p:sldId id="362" r:id="rId71"/>
    <p:sldId id="363" r:id="rId72"/>
    <p:sldId id="364" r:id="rId73"/>
    <p:sldId id="365" r:id="rId74"/>
    <p:sldId id="366" r:id="rId75"/>
    <p:sldId id="367" r:id="rId76"/>
    <p:sldId id="368" r:id="rId77"/>
    <p:sldId id="369" r:id="rId78"/>
    <p:sldId id="370" r:id="rId79"/>
    <p:sldId id="275" r:id="rId80"/>
    <p:sldId id="274" r:id="rId81"/>
    <p:sldId id="265" r:id="rId82"/>
    <p:sldId id="313" r:id="rId83"/>
    <p:sldId id="260" r:id="rId84"/>
    <p:sldId id="278" r:id="rId85"/>
    <p:sldId id="309" r:id="rId86"/>
    <p:sldId id="311" r:id="rId87"/>
    <p:sldId id="310" r:id="rId88"/>
    <p:sldId id="312" r:id="rId89"/>
    <p:sldId id="307" r:id="rId90"/>
    <p:sldId id="264" r:id="rId91"/>
    <p:sldId id="262" r:id="rId92"/>
    <p:sldId id="282" r:id="rId93"/>
    <p:sldId id="259" r:id="rId94"/>
    <p:sldId id="292" r:id="rId95"/>
    <p:sldId id="293" r:id="rId96"/>
    <p:sldId id="284" r:id="rId97"/>
    <p:sldId id="285" r:id="rId98"/>
    <p:sldId id="305" r:id="rId99"/>
    <p:sldId id="258" r:id="rId100"/>
    <p:sldId id="287" r:id="rId101"/>
    <p:sldId id="294" r:id="rId102"/>
    <p:sldId id="263" r:id="rId103"/>
    <p:sldId id="314" r:id="rId104"/>
    <p:sldId id="522" r:id="rId10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09"/>
    <p:restoredTop sz="94656"/>
  </p:normalViewPr>
  <p:slideViewPr>
    <p:cSldViewPr>
      <p:cViewPr varScale="1">
        <p:scale>
          <a:sx n="86" d="100"/>
          <a:sy n="86" d="100"/>
        </p:scale>
        <p:origin x="216" y="1248"/>
      </p:cViewPr>
      <p:guideLst>
        <p:guide orient="horz" pos="2160"/>
        <p:guide pos="2880"/>
      </p:guideLst>
    </p:cSldViewPr>
  </p:slideViewPr>
  <p:outlineViewPr>
    <p:cViewPr>
      <p:scale>
        <a:sx n="33" d="100"/>
        <a:sy n="33" d="100"/>
      </p:scale>
      <p:origin x="0" y="493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viewProps" Target="viewProp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theme" Target="theme/theme1.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450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6F82BA1B-D54F-8945-BBFB-4148324822E5}" type="slidenum">
              <a:rPr lang="en-US" smtClean="0"/>
              <a:pPr>
                <a:defRPr/>
              </a:pPr>
              <a:t>‹#›</a:t>
            </a:fld>
            <a:endParaRPr lang="en-US" dirty="0"/>
          </a:p>
        </p:txBody>
      </p:sp>
    </p:spTree>
    <p:extLst>
      <p:ext uri="{BB962C8B-B14F-4D97-AF65-F5344CB8AC3E}">
        <p14:creationId xmlns:p14="http://schemas.microsoft.com/office/powerpoint/2010/main" val="842164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30A744-4BC1-274C-AB03-DB92DFC4523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D3816D-FB27-8446-B297-E2B83E61A08E}"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11910C-DBA4-5C44-88AC-E62B9B2B7C57}"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22B59B-F1C8-2043-B022-013A0464E299}"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F375B8-61B2-6442-8342-887B5819C68A}"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FD7830-EE9A-6747-8F20-A1033C90E185}"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0BCA2C-2D91-EC43-AB1B-F613D14CEF80}"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815A93-7685-9544-9067-58BEDBE8BB7C}"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55654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284239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16CCEB-0141-1A4C-85CF-AC63010069F3}"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5F7024-544C-054C-BB34-81173A793C5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From John Morris, Noah</a:t>
            </a:r>
            <a:r>
              <a:rPr lang="fr-FR" altLang="ja-JP" dirty="0">
                <a:cs typeface="+mn-cs"/>
              </a:rPr>
              <a:t>'</a:t>
            </a:r>
            <a:r>
              <a:rPr lang="en-US" dirty="0">
                <a:cs typeface="+mn-cs"/>
              </a:rPr>
              <a:t>s Ark and the Ararat Adventure, p. 10.</a:t>
            </a:r>
          </a:p>
        </p:txBody>
      </p:sp>
    </p:spTree>
    <p:extLst>
      <p:ext uri="{BB962C8B-B14F-4D97-AF65-F5344CB8AC3E}">
        <p14:creationId xmlns:p14="http://schemas.microsoft.com/office/powerpoint/2010/main" val="371873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97E60A-C284-694C-A041-06DA03F17F02}"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153FEE-A79C-E343-A9A6-EF75F8F402E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See Clifford Wilson, </a:t>
            </a:r>
            <a:r>
              <a:rPr lang="en-US" altLang="ja-JP"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The Stones Sill Shout p. 25 and Arnold/Beyer, "Readings from the ANE," 150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4A1276-D4EF-AF44-881C-9392EA0D37B2}"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8777CF-7622-9B4B-B214-C04D73FC9F1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51E7E8-46ED-2D4B-AF30-81941A367965}"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CBD0FC-8C50-EB47-8DD4-0DB03DD50FD8}"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8066" name="Rectangle 3"/>
          <p:cNvSpPr>
            <a:spLocks noGrp="1" noRot="1" noChangeAspect="1" noChangeArrowheads="1" noTextEdit="1"/>
          </p:cNvSpPr>
          <p:nvPr>
            <p:ph type="sldImg"/>
          </p:nvPr>
        </p:nvSpPr>
        <p:spPr>
          <a:ln/>
        </p:spPr>
      </p:sp>
      <p:sp>
        <p:nvSpPr>
          <p:cNvPr id="8806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B35B10-1F62-5B46-98F7-C696C8C3A5DB}"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ea typeface="ＭＳ Ｐゴシック" charset="0"/>
                <a:cs typeface="ＭＳ Ｐゴシック" charset="0"/>
              </a:rPr>
              <a:t>http://</a:t>
            </a:r>
            <a:r>
              <a:rPr lang="en-US" altLang="zh-CN" dirty="0" err="1">
                <a:ea typeface="ＭＳ Ｐゴシック" charset="0"/>
                <a:cs typeface="ＭＳ Ｐゴシック" charset="0"/>
              </a:rPr>
              <a:t>www.reasons.org</a:t>
            </a:r>
            <a:r>
              <a:rPr lang="en-US" altLang="zh-CN" dirty="0">
                <a:ea typeface="ＭＳ Ｐゴシック" charset="0"/>
                <a:cs typeface="ＭＳ Ｐゴシック" charset="0"/>
              </a:rPr>
              <a:t>/interpreting-genesis/</a:t>
            </a:r>
            <a:r>
              <a:rPr lang="en-US" altLang="zh-CN" dirty="0" err="1">
                <a:ea typeface="ＭＳ Ｐゴシック" charset="0"/>
                <a:cs typeface="ＭＳ Ｐゴシック" charset="0"/>
              </a:rPr>
              <a:t>noahs</a:t>
            </a:r>
            <a:r>
              <a:rPr lang="en-US" altLang="zh-CN" dirty="0">
                <a:ea typeface="ＭＳ Ｐゴシック" charset="0"/>
                <a:cs typeface="ＭＳ Ｐゴシック" charset="0"/>
              </a:rPr>
              <a:t>-flood/exploring-extent-flood-part-one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C55B74-BF90-2D45-AB7D-C3F8E8FE40E5}"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ea typeface="ＭＳ Ｐゴシック" charset="0"/>
                <a:cs typeface="ＭＳ Ｐゴシック" charset="0"/>
              </a:rPr>
              <a:t>http://</a:t>
            </a:r>
            <a:r>
              <a:rPr lang="en-US" altLang="zh-CN" dirty="0" err="1">
                <a:ea typeface="ＭＳ Ｐゴシック" charset="0"/>
                <a:cs typeface="ＭＳ Ｐゴシック" charset="0"/>
              </a:rPr>
              <a:t>www.reasons.org</a:t>
            </a:r>
            <a:r>
              <a:rPr lang="en-US" altLang="zh-CN" dirty="0">
                <a:ea typeface="ＭＳ Ｐゴシック" charset="0"/>
                <a:cs typeface="ＭＳ Ｐゴシック" charset="0"/>
              </a:rPr>
              <a:t>/interpreting-genesis/</a:t>
            </a:r>
            <a:r>
              <a:rPr lang="en-US" altLang="zh-CN" dirty="0" err="1">
                <a:ea typeface="ＭＳ Ｐゴシック" charset="0"/>
                <a:cs typeface="ＭＳ Ｐゴシック" charset="0"/>
              </a:rPr>
              <a:t>noahs</a:t>
            </a:r>
            <a:r>
              <a:rPr lang="en-US" altLang="zh-CN" dirty="0">
                <a:ea typeface="ＭＳ Ｐゴシック" charset="0"/>
                <a:cs typeface="ＭＳ Ｐゴシック" charset="0"/>
              </a:rPr>
              <a:t>-flood/exploring-extent-flood-part-one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A18435-1A2D-4845-826B-E2002503EBB2}"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8BD2A6-BF21-1445-B7D4-56150F0F076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dirty="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9CFFB7-F434-EE49-96BB-2C399FD05931}"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dirty="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03EFEB-EB19-6F48-A5B6-7843A2BBE07D}"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dirty="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14A8DC-D9CA-324C-B3CB-720CD27B1785}"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dirty="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91BF3D-A822-C249-9F30-F697E54E6761}"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ea typeface="ＭＳ Ｐゴシック" charset="0"/>
                <a:cs typeface="ＭＳ Ｐゴシック" charset="0"/>
              </a:rPr>
              <a:t>http://</a:t>
            </a:r>
            <a:r>
              <a:rPr lang="en-US" altLang="zh-CN" dirty="0" err="1">
                <a:ea typeface="ＭＳ Ｐゴシック" charset="0"/>
                <a:cs typeface="ＭＳ Ｐゴシック" charset="0"/>
              </a:rPr>
              <a:t>www.answersingenesis.org</a:t>
            </a:r>
            <a:r>
              <a:rPr lang="en-US" altLang="zh-CN" dirty="0">
                <a:ea typeface="ＭＳ Ｐゴシック" charset="0"/>
                <a:cs typeface="ＭＳ Ｐゴシック" charset="0"/>
              </a:rPr>
              <a:t>/Home/Area/overheads/archive/oh20030829_191_scrn.jpg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5C830F-C5B8-D744-BD4B-5E6DF2AE1E20}"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6901A1-77C2-A042-88D6-66122B7B7F3C}"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90114" name="Rectangle 3"/>
          <p:cNvSpPr>
            <a:spLocks noGrp="1" noRot="1" noChangeAspect="1" noChangeArrowheads="1" noTextEdit="1"/>
          </p:cNvSpPr>
          <p:nvPr>
            <p:ph type="sldImg"/>
          </p:nvPr>
        </p:nvSpPr>
        <p:spPr>
          <a:ln/>
        </p:spPr>
      </p:sp>
      <p:sp>
        <p:nvSpPr>
          <p:cNvPr id="9011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543481-3FC7-3442-B434-01724255D615}"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F91E75-E8DB-F049-8AA0-D8B661FFAFA3}"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791D07-F4F7-3743-BB2C-95DD329991B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837DBE-C000-5940-9FFB-8125B0A358FD}"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A40FDB-A318-7947-BE30-5788CE379B63}"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OB-29-Literature-49</a:t>
            </a:r>
          </a:p>
          <a:p>
            <a:r>
              <a:rPr lang="en-US" dirty="0"/>
              <a:t>OS-01-Gen4-20-Slide 130</a:t>
            </a:r>
          </a:p>
          <a:p>
            <a:endParaRPr lang="en-US" dirty="0"/>
          </a:p>
        </p:txBody>
      </p:sp>
    </p:spTree>
    <p:extLst>
      <p:ext uri="{BB962C8B-B14F-4D97-AF65-F5344CB8AC3E}">
        <p14:creationId xmlns:p14="http://schemas.microsoft.com/office/powerpoint/2010/main" val="1237488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B6E4B0-83F3-EB40-8EF3-A3A3BF0CBABF}"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08D31F-9A02-544F-93CA-D6C0043BC87A}"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A15487-5F6C-274A-946B-8F3145A96A4C}"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920E4A-3D0E-424A-AB32-5E4606A32F69}"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8157E5-916F-0841-83DD-FA932580FC97}"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dirty="0">
              <a:ea typeface="ＭＳ Ｐゴシック" charset="0"/>
              <a:cs typeface="ＭＳ Ｐゴシック" charset="0"/>
            </a:endParaRPr>
          </a:p>
        </p:txBody>
      </p:sp>
    </p:spTree>
    <p:extLst>
      <p:ext uri="{BB962C8B-B14F-4D97-AF65-F5344CB8AC3E}">
        <p14:creationId xmlns:p14="http://schemas.microsoft.com/office/powerpoint/2010/main" val="3245501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ea typeface="ＭＳ Ｐゴシック" charset="0"/>
              <a:cs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ea typeface="ＭＳ Ｐゴシック"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DC831E-9DD2-1D48-AD7B-D9C65A19C3D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1618" name="Rectangle 3"/>
          <p:cNvSpPr>
            <a:spLocks noGrp="1" noRot="1" noChangeAspect="1" noChangeArrowheads="1" noTextEdit="1"/>
          </p:cNvSpPr>
          <p:nvPr>
            <p:ph type="sldImg"/>
          </p:nvPr>
        </p:nvSpPr>
        <p:spPr>
          <a:ln/>
        </p:spPr>
      </p:sp>
      <p:sp>
        <p:nvSpPr>
          <p:cNvPr id="11161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B67F1B-E475-9940-B2C5-A3D22BC7AB9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3666" name="Rectangle 3"/>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20E59D-5A31-8D4D-9717-405EA109038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393CFA-0036-494A-A6C2-6A1A87390A3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CCA161-8302-5647-B3D5-DF686832268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BD2C2F-2423-F149-8AE4-A282E195FAC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ru-RU" dirty="0">
                <a:ea typeface="ＭＳ Ｐゴシック" charset="0"/>
                <a:cs typeface="ＭＳ Ｐゴシック" charset="0"/>
              </a:rPr>
              <a:t>"</a:t>
            </a:r>
            <a:r>
              <a:rPr lang="en-US" dirty="0">
                <a:ea typeface="ＭＳ Ｐゴシック" charset="0"/>
                <a:cs typeface="ＭＳ Ｐゴシック" charset="0"/>
              </a:rPr>
              <a:t>The Legacy of Egypt</a:t>
            </a:r>
            <a:r>
              <a:rPr lang="ru-RU" dirty="0">
                <a:ea typeface="ＭＳ Ｐゴシック" charset="0"/>
                <a:cs typeface="ＭＳ Ｐゴシック" charset="0"/>
              </a:rPr>
              <a:t>"</a:t>
            </a:r>
            <a:r>
              <a:rPr lang="en-US" dirty="0">
                <a:ea typeface="ＭＳ Ｐゴシック" charset="0"/>
                <a:cs typeface="ＭＳ Ｐゴシック" charset="0"/>
              </a:rPr>
              <a:t>, S. R. K. Glanville, contributor W. O. E </a:t>
            </a:r>
            <a:r>
              <a:rPr lang="en-US" dirty="0" err="1">
                <a:ea typeface="ＭＳ Ｐゴシック" charset="0"/>
                <a:cs typeface="ＭＳ Ｐゴシック" charset="0"/>
              </a:rPr>
              <a:t>Oesterley</a:t>
            </a:r>
            <a:r>
              <a:rPr lang="en-US" dirty="0">
                <a:ea typeface="ＭＳ Ｐゴシック" charset="0"/>
                <a:cs typeface="ＭＳ Ｐゴシック" charset="0"/>
              </a:rPr>
              <a:t>, p. 246-248, Oxford, 1942 (http://</a:t>
            </a:r>
            <a:r>
              <a:rPr lang="en-US" dirty="0" err="1">
                <a:ea typeface="ＭＳ Ｐゴシック" charset="0"/>
                <a:cs typeface="ＭＳ Ｐゴシック" charset="0"/>
              </a:rPr>
              <a:t>en.wikipedia.org</a:t>
            </a:r>
            <a:r>
              <a:rPr lang="en-US" dirty="0">
                <a:ea typeface="ＭＳ Ｐゴシック" charset="0"/>
                <a:cs typeface="ＭＳ Ｐゴシック" charset="0"/>
              </a:rPr>
              <a:t>/wiki/</a:t>
            </a:r>
            <a:r>
              <a:rPr lang="en-US" dirty="0" err="1">
                <a:ea typeface="ＭＳ Ｐゴシック" charset="0"/>
                <a:cs typeface="ＭＳ Ｐゴシック" charset="0"/>
              </a:rPr>
              <a:t>Instruction_of_Amenemope</a:t>
            </a:r>
            <a:r>
              <a:rPr lang="en-US" dirty="0">
                <a:ea typeface="ＭＳ Ｐゴシック" charset="0"/>
                <a:cs typeface="ＭＳ Ｐゴシック" charset="0"/>
              </a:rPr>
              <a:t> accessed 9 July 2014)</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5608E3-59D5-F14B-897C-2F134470442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ru-RU" dirty="0">
                <a:ea typeface="ＭＳ Ｐゴシック" charset="0"/>
                <a:cs typeface="ＭＳ Ｐゴシック" charset="0"/>
              </a:rPr>
              <a:t>"</a:t>
            </a:r>
            <a:r>
              <a:rPr lang="en-US" dirty="0">
                <a:ea typeface="ＭＳ Ｐゴシック" charset="0"/>
                <a:cs typeface="ＭＳ Ｐゴシック" charset="0"/>
              </a:rPr>
              <a:t>The Legacy of Egypt</a:t>
            </a:r>
            <a:r>
              <a:rPr lang="ru-RU" dirty="0">
                <a:ea typeface="ＭＳ Ｐゴシック" charset="0"/>
                <a:cs typeface="ＭＳ Ｐゴシック" charset="0"/>
              </a:rPr>
              <a:t>"</a:t>
            </a:r>
            <a:r>
              <a:rPr lang="en-US" dirty="0">
                <a:ea typeface="ＭＳ Ｐゴシック" charset="0"/>
                <a:cs typeface="ＭＳ Ｐゴシック" charset="0"/>
              </a:rPr>
              <a:t>, S. R. K. Glanville, contributor W. O. E </a:t>
            </a:r>
            <a:r>
              <a:rPr lang="en-US" dirty="0" err="1">
                <a:ea typeface="ＭＳ Ｐゴシック" charset="0"/>
                <a:cs typeface="ＭＳ Ｐゴシック" charset="0"/>
              </a:rPr>
              <a:t>Oesterley</a:t>
            </a:r>
            <a:r>
              <a:rPr lang="en-US" dirty="0">
                <a:ea typeface="ＭＳ Ｐゴシック" charset="0"/>
                <a:cs typeface="ＭＳ Ｐゴシック" charset="0"/>
              </a:rPr>
              <a:t>, p. 246-248, Oxford, 1942 (http://</a:t>
            </a:r>
            <a:r>
              <a:rPr lang="en-US" dirty="0" err="1">
                <a:ea typeface="ＭＳ Ｐゴシック" charset="0"/>
                <a:cs typeface="ＭＳ Ｐゴシック" charset="0"/>
              </a:rPr>
              <a:t>en.wikipedia.org</a:t>
            </a:r>
            <a:r>
              <a:rPr lang="en-US" dirty="0">
                <a:ea typeface="ＭＳ Ｐゴシック" charset="0"/>
                <a:cs typeface="ＭＳ Ｐゴシック" charset="0"/>
              </a:rPr>
              <a:t>/wiki/</a:t>
            </a:r>
            <a:r>
              <a:rPr lang="en-US" dirty="0" err="1">
                <a:ea typeface="ＭＳ Ｐゴシック" charset="0"/>
                <a:cs typeface="ＭＳ Ｐゴシック" charset="0"/>
              </a:rPr>
              <a:t>Instruction_of_Amenemope</a:t>
            </a:r>
            <a:r>
              <a:rPr lang="en-US" dirty="0">
                <a:ea typeface="ＭＳ Ｐゴシック" charset="0"/>
                <a:cs typeface="ＭＳ Ｐゴシック" charset="0"/>
              </a:rPr>
              <a:t> accessed 9 July 2014)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8F8F8F-083C-8F42-A36E-1AC0AFE9F56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ea typeface="ＭＳ Ｐゴシック" charset="0"/>
              <a:cs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16C19B-FE84-3C4D-94DC-D303D961FF1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383FD7-4E8A-7642-8DD6-29853500220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EA0B81-67C1-484E-86E6-1741CA4E09F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AA9BDE-1E04-1643-A52E-46E63A17403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4146" name="Rectangle 3"/>
          <p:cNvSpPr>
            <a:spLocks noGrp="1" noRot="1" noChangeAspect="1" noChangeArrowheads="1" noTextEdit="1"/>
          </p:cNvSpPr>
          <p:nvPr>
            <p:ph type="sldImg"/>
          </p:nvPr>
        </p:nvSpPr>
        <p:spPr>
          <a:ln/>
        </p:spPr>
      </p:sp>
      <p:sp>
        <p:nvSpPr>
          <p:cNvPr id="13414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98970E-2F54-6849-8E48-7643D59779A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196DEE-912E-4042-AE7B-4D3D2265D23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3"/>
          <p:cNvSpPr>
            <a:spLocks noGrp="1" noRot="1" noChangeAspect="1" noChangeArrowheads="1" noTextEdit="1"/>
          </p:cNvSpPr>
          <p:nvPr>
            <p:ph type="sldImg"/>
          </p:nvPr>
        </p:nvSpPr>
        <p:spPr>
          <a:ln/>
        </p:spPr>
      </p:sp>
      <p:sp>
        <p:nvSpPr>
          <p:cNvPr id="13824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2E9FE5-FB06-1248-B949-6C1C4904AF5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84C1F9-424C-9A4D-AC78-966B38913B0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FC8159-431F-9643-BB48-29E5D10357E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4386"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D87038-9651-D74B-B18A-16EBD377D43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D21A31-3901-F34B-89AC-6B45D3CD1324}"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2F1472-D8CE-A74C-8380-36EABCCE3F3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6472E-4BE1-EF46-8B9A-5EE5DCF8C1A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25A081-54CB-8E4B-AA23-7E557FB081E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41C820-C1E4-5E4C-9804-0DF05FBF701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23CBF6-A93A-214E-9420-6859EC0F951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667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dirty="0">
              <a:ea typeface="ＭＳ Ｐゴシック" charset="0"/>
              <a:cs typeface="ＭＳ Ｐゴシック" charset="0"/>
            </a:endParaRPr>
          </a:p>
        </p:txBody>
      </p:sp>
      <p:sp>
        <p:nvSpPr>
          <p:cNvPr id="156675"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C4D736-9D47-4348-B8B3-FEF6F7EDE8C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OC Critical Studies in the 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585CD8-9C63-6D46-BA26-563E8D1074A4}"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A63E46-680A-BA4E-8865-F60E6C9D5AEE}"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1B9373C0-D6D6-0945-B260-3D223E9296D4}" type="slidenum">
              <a:rPr lang="en-US" smtClean="0"/>
              <a:pPr>
                <a:defRPr/>
              </a:pPr>
              <a:t>‹#›</a:t>
            </a:fld>
            <a:endParaRPr lang="en-US" dirty="0"/>
          </a:p>
        </p:txBody>
      </p:sp>
    </p:spTree>
    <p:extLst>
      <p:ext uri="{BB962C8B-B14F-4D97-AF65-F5344CB8AC3E}">
        <p14:creationId xmlns:p14="http://schemas.microsoft.com/office/powerpoint/2010/main" val="2428782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7D956489-2F99-2646-B7E9-91526E90C4E5}" type="slidenum">
              <a:rPr lang="en-US" smtClean="0"/>
              <a:pPr>
                <a:defRPr/>
              </a:pPr>
              <a:t>‹#›</a:t>
            </a:fld>
            <a:endParaRPr lang="en-US" dirty="0"/>
          </a:p>
        </p:txBody>
      </p:sp>
    </p:spTree>
    <p:extLst>
      <p:ext uri="{BB962C8B-B14F-4D97-AF65-F5344CB8AC3E}">
        <p14:creationId xmlns:p14="http://schemas.microsoft.com/office/powerpoint/2010/main" val="194535073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36071"/>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39256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445787"/>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716869"/>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29338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83832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562670-1087-494D-BD83-5837176FC00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088375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4834A6-17EB-4940-9801-F27C6CA905A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05294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7FB256-A99C-9A47-AF02-E5A75134A7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82152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DACC53-24B5-344F-9732-48BC373CE1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487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4278398281"/>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AF176C-C94F-B241-93B1-54F7759AAB3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9904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5F25DD-51D7-5E4E-8217-33F7E60DF06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695632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72EE6E-2454-A24D-B7CB-AE551C0750C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120617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CC77EA-BF8B-D54B-9370-B3D149FC08D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283146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FE28DA-B971-784F-A233-55AD0711AAD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284961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00E688-BA48-1B4B-BC8C-06032EB6D78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49740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E7F509-B552-DA49-BF29-CAA9E570433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081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1C97D-CF56-7243-840F-6BA83442EEA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080213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6E9D11-C94E-8C41-AFA1-3B0A512208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65116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B50E3D-7F65-E146-B106-7D113341B41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91221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76975007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99879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400540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10135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6289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64418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14445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750095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74428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2777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2266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38029161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4231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623DC3A-E607-E84C-88C2-86A4B617C213}" type="slidenum">
              <a:rPr lang="en-US" smtClean="0"/>
              <a:pPr>
                <a:defRPr/>
              </a:pPr>
              <a:t>‹#›</a:t>
            </a:fld>
            <a:endParaRPr lang="en-US" dirty="0"/>
          </a:p>
        </p:txBody>
      </p:sp>
    </p:spTree>
    <p:extLst>
      <p:ext uri="{BB962C8B-B14F-4D97-AF65-F5344CB8AC3E}">
        <p14:creationId xmlns:p14="http://schemas.microsoft.com/office/powerpoint/2010/main" val="1047143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70DE41E-8D8E-EC40-B49D-0CE679911BFC}" type="slidenum">
              <a:rPr lang="en-US" smtClean="0"/>
              <a:pPr>
                <a:defRPr/>
              </a:pPr>
              <a:t>‹#›</a:t>
            </a:fld>
            <a:endParaRPr lang="en-US" dirty="0"/>
          </a:p>
        </p:txBody>
      </p:sp>
    </p:spTree>
    <p:extLst>
      <p:ext uri="{BB962C8B-B14F-4D97-AF65-F5344CB8AC3E}">
        <p14:creationId xmlns:p14="http://schemas.microsoft.com/office/powerpoint/2010/main" val="22560058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2028568917"/>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1003149521"/>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1908436999"/>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1002215564"/>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333538"/>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382502"/>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99296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01611472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9179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953274"/>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074233"/>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13192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01608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344084"/>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495621"/>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42249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768120"/>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48156"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48157"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9CB7A2FD-1F5F-1441-BEA2-8CFF23C872FF}" type="slidenum">
              <a:rPr lang="en-US"/>
              <a:pPr>
                <a:defRPr/>
              </a:pPr>
              <a:t>‹#›</a:t>
            </a:fld>
            <a:endParaRPr lang="en-US"/>
          </a:p>
        </p:txBody>
      </p:sp>
    </p:spTree>
    <p:extLst>
      <p:ext uri="{BB962C8B-B14F-4D97-AF65-F5344CB8AC3E}">
        <p14:creationId xmlns:p14="http://schemas.microsoft.com/office/powerpoint/2010/main" val="123733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74860310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5ACB9C54-083A-F844-A943-9C7B36F14629}" type="slidenum">
              <a:rPr lang="en-US"/>
              <a:pPr>
                <a:defRPr/>
              </a:pPr>
              <a:t>‹#›</a:t>
            </a:fld>
            <a:endParaRPr lang="en-US"/>
          </a:p>
        </p:txBody>
      </p:sp>
    </p:spTree>
    <p:extLst>
      <p:ext uri="{BB962C8B-B14F-4D97-AF65-F5344CB8AC3E}">
        <p14:creationId xmlns:p14="http://schemas.microsoft.com/office/powerpoint/2010/main" val="38116178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28F7031-1F54-5B47-B1D5-9C0F604E3AB9}" type="slidenum">
              <a:rPr lang="en-US"/>
              <a:pPr>
                <a:defRPr/>
              </a:pPr>
              <a:t>‹#›</a:t>
            </a:fld>
            <a:endParaRPr lang="en-US"/>
          </a:p>
        </p:txBody>
      </p:sp>
    </p:spTree>
    <p:extLst>
      <p:ext uri="{BB962C8B-B14F-4D97-AF65-F5344CB8AC3E}">
        <p14:creationId xmlns:p14="http://schemas.microsoft.com/office/powerpoint/2010/main" val="19515949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F51586A9-2B47-F641-8FE4-9D0E4C8929AF}" type="slidenum">
              <a:rPr lang="en-US"/>
              <a:pPr>
                <a:defRPr/>
              </a:pPr>
              <a:t>‹#›</a:t>
            </a:fld>
            <a:endParaRPr lang="en-US"/>
          </a:p>
        </p:txBody>
      </p:sp>
    </p:spTree>
    <p:extLst>
      <p:ext uri="{BB962C8B-B14F-4D97-AF65-F5344CB8AC3E}">
        <p14:creationId xmlns:p14="http://schemas.microsoft.com/office/powerpoint/2010/main" val="13802980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EF2FEE7C-AC9A-EA4A-A411-388B1E200F1F}" type="slidenum">
              <a:rPr lang="en-US"/>
              <a:pPr>
                <a:defRPr/>
              </a:pPr>
              <a:t>‹#›</a:t>
            </a:fld>
            <a:endParaRPr lang="en-US"/>
          </a:p>
        </p:txBody>
      </p:sp>
    </p:spTree>
    <p:extLst>
      <p:ext uri="{BB962C8B-B14F-4D97-AF65-F5344CB8AC3E}">
        <p14:creationId xmlns:p14="http://schemas.microsoft.com/office/powerpoint/2010/main" val="27717025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3B318BC5-8F31-C141-A9F3-23966708B633}" type="slidenum">
              <a:rPr lang="en-US"/>
              <a:pPr>
                <a:defRPr/>
              </a:pPr>
              <a:t>‹#›</a:t>
            </a:fld>
            <a:endParaRPr lang="en-US"/>
          </a:p>
        </p:txBody>
      </p:sp>
    </p:spTree>
    <p:extLst>
      <p:ext uri="{BB962C8B-B14F-4D97-AF65-F5344CB8AC3E}">
        <p14:creationId xmlns:p14="http://schemas.microsoft.com/office/powerpoint/2010/main" val="5862142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BF55E616-94A6-C84D-8F47-5E6A6BE231BF}" type="slidenum">
              <a:rPr lang="en-US"/>
              <a:pPr>
                <a:defRPr/>
              </a:pPr>
              <a:t>‹#›</a:t>
            </a:fld>
            <a:endParaRPr lang="en-US"/>
          </a:p>
        </p:txBody>
      </p:sp>
    </p:spTree>
    <p:extLst>
      <p:ext uri="{BB962C8B-B14F-4D97-AF65-F5344CB8AC3E}">
        <p14:creationId xmlns:p14="http://schemas.microsoft.com/office/powerpoint/2010/main" val="31175530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D0D64303-6B2E-DD45-9A8C-2B4EA0D098DC}" type="slidenum">
              <a:rPr lang="en-US"/>
              <a:pPr>
                <a:defRPr/>
              </a:pPr>
              <a:t>‹#›</a:t>
            </a:fld>
            <a:endParaRPr lang="en-US"/>
          </a:p>
        </p:txBody>
      </p:sp>
    </p:spTree>
    <p:extLst>
      <p:ext uri="{BB962C8B-B14F-4D97-AF65-F5344CB8AC3E}">
        <p14:creationId xmlns:p14="http://schemas.microsoft.com/office/powerpoint/2010/main" val="4166619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B85D1AA1-7535-5148-985A-1F8A8DAF6D89}" type="slidenum">
              <a:rPr lang="en-US"/>
              <a:pPr>
                <a:defRPr/>
              </a:pPr>
              <a:t>‹#›</a:t>
            </a:fld>
            <a:endParaRPr lang="en-US"/>
          </a:p>
        </p:txBody>
      </p:sp>
    </p:spTree>
    <p:extLst>
      <p:ext uri="{BB962C8B-B14F-4D97-AF65-F5344CB8AC3E}">
        <p14:creationId xmlns:p14="http://schemas.microsoft.com/office/powerpoint/2010/main" val="2098288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5403B95-A0FD-F54A-86E8-B3299AB56A27}" type="slidenum">
              <a:rPr lang="en-US"/>
              <a:pPr>
                <a:defRPr/>
              </a:pPr>
              <a:t>‹#›</a:t>
            </a:fld>
            <a:endParaRPr lang="en-US"/>
          </a:p>
        </p:txBody>
      </p:sp>
    </p:spTree>
    <p:extLst>
      <p:ext uri="{BB962C8B-B14F-4D97-AF65-F5344CB8AC3E}">
        <p14:creationId xmlns:p14="http://schemas.microsoft.com/office/powerpoint/2010/main" val="13483232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3F4AF468-11EF-1A40-B0D6-78B579646D54}" type="slidenum">
              <a:rPr lang="en-US"/>
              <a:pPr>
                <a:defRPr/>
              </a:pPr>
              <a:t>‹#›</a:t>
            </a:fld>
            <a:endParaRPr lang="en-US"/>
          </a:p>
        </p:txBody>
      </p:sp>
    </p:spTree>
    <p:extLst>
      <p:ext uri="{BB962C8B-B14F-4D97-AF65-F5344CB8AC3E}">
        <p14:creationId xmlns:p14="http://schemas.microsoft.com/office/powerpoint/2010/main" val="3423592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51034648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267AAC-E26B-5F4B-B392-07C57F959BF0}" type="slidenum">
              <a:rPr lang="en-US" smtClean="0"/>
              <a:pPr>
                <a:defRPr/>
              </a:pPr>
              <a:t>‹#›</a:t>
            </a:fld>
            <a:endParaRPr lang="en-US" dirty="0"/>
          </a:p>
        </p:txBody>
      </p:sp>
    </p:spTree>
    <p:extLst>
      <p:ext uri="{BB962C8B-B14F-4D97-AF65-F5344CB8AC3E}">
        <p14:creationId xmlns:p14="http://schemas.microsoft.com/office/powerpoint/2010/main" val="35076339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063AE1-22E3-274E-B0C4-B6298B3ACBD6}" type="slidenum">
              <a:rPr lang="en-US" smtClean="0"/>
              <a:pPr>
                <a:defRPr/>
              </a:pPr>
              <a:t>‹#›</a:t>
            </a:fld>
            <a:endParaRPr lang="en-US" dirty="0"/>
          </a:p>
        </p:txBody>
      </p:sp>
    </p:spTree>
    <p:extLst>
      <p:ext uri="{BB962C8B-B14F-4D97-AF65-F5344CB8AC3E}">
        <p14:creationId xmlns:p14="http://schemas.microsoft.com/office/powerpoint/2010/main" val="4971619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21A66D-6604-1741-A13D-E8CFBACFF396}" type="slidenum">
              <a:rPr lang="en-US" smtClean="0"/>
              <a:pPr>
                <a:defRPr/>
              </a:pPr>
              <a:t>‹#›</a:t>
            </a:fld>
            <a:endParaRPr lang="en-US" dirty="0"/>
          </a:p>
        </p:txBody>
      </p:sp>
    </p:spTree>
    <p:extLst>
      <p:ext uri="{BB962C8B-B14F-4D97-AF65-F5344CB8AC3E}">
        <p14:creationId xmlns:p14="http://schemas.microsoft.com/office/powerpoint/2010/main" val="502677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A0C953-3053-254F-A045-A6E5785BCF30}" type="slidenum">
              <a:rPr lang="en-US" smtClean="0"/>
              <a:pPr>
                <a:defRPr/>
              </a:pPr>
              <a:t>‹#›</a:t>
            </a:fld>
            <a:endParaRPr lang="en-US" dirty="0"/>
          </a:p>
        </p:txBody>
      </p:sp>
    </p:spTree>
    <p:extLst>
      <p:ext uri="{BB962C8B-B14F-4D97-AF65-F5344CB8AC3E}">
        <p14:creationId xmlns:p14="http://schemas.microsoft.com/office/powerpoint/2010/main" val="11439156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3B46C-2BC2-2E4E-91D0-8F89E83CDD92}" type="slidenum">
              <a:rPr lang="en-US" smtClean="0"/>
              <a:pPr>
                <a:defRPr/>
              </a:pPr>
              <a:t>‹#›</a:t>
            </a:fld>
            <a:endParaRPr lang="en-US" dirty="0"/>
          </a:p>
        </p:txBody>
      </p:sp>
    </p:spTree>
    <p:extLst>
      <p:ext uri="{BB962C8B-B14F-4D97-AF65-F5344CB8AC3E}">
        <p14:creationId xmlns:p14="http://schemas.microsoft.com/office/powerpoint/2010/main" val="9206425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B3AFEF-6DDA-0F4B-9877-2B9D1AF8599D}" type="slidenum">
              <a:rPr lang="en-US" smtClean="0"/>
              <a:pPr>
                <a:defRPr/>
              </a:pPr>
              <a:t>‹#›</a:t>
            </a:fld>
            <a:endParaRPr lang="en-US" dirty="0"/>
          </a:p>
        </p:txBody>
      </p:sp>
    </p:spTree>
    <p:extLst>
      <p:ext uri="{BB962C8B-B14F-4D97-AF65-F5344CB8AC3E}">
        <p14:creationId xmlns:p14="http://schemas.microsoft.com/office/powerpoint/2010/main" val="29569039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D35F1E-F39E-2B4D-B3DC-314636F1FBCF}" type="slidenum">
              <a:rPr lang="en-US" smtClean="0"/>
              <a:pPr>
                <a:defRPr/>
              </a:pPr>
              <a:t>‹#›</a:t>
            </a:fld>
            <a:endParaRPr lang="en-US" dirty="0"/>
          </a:p>
        </p:txBody>
      </p:sp>
    </p:spTree>
    <p:extLst>
      <p:ext uri="{BB962C8B-B14F-4D97-AF65-F5344CB8AC3E}">
        <p14:creationId xmlns:p14="http://schemas.microsoft.com/office/powerpoint/2010/main" val="131860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2E42F9-B029-AC4C-8674-A6F691C73236}" type="slidenum">
              <a:rPr lang="en-US" smtClean="0"/>
              <a:pPr>
                <a:defRPr/>
              </a:pPr>
              <a:t>‹#›</a:t>
            </a:fld>
            <a:endParaRPr lang="en-US" dirty="0"/>
          </a:p>
        </p:txBody>
      </p:sp>
    </p:spTree>
    <p:extLst>
      <p:ext uri="{BB962C8B-B14F-4D97-AF65-F5344CB8AC3E}">
        <p14:creationId xmlns:p14="http://schemas.microsoft.com/office/powerpoint/2010/main" val="27760657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2DD020-1B4F-4C46-B233-238249D51573}" type="slidenum">
              <a:rPr lang="en-US" smtClean="0"/>
              <a:pPr>
                <a:defRPr/>
              </a:pPr>
              <a:t>‹#›</a:t>
            </a:fld>
            <a:endParaRPr lang="en-US" dirty="0"/>
          </a:p>
        </p:txBody>
      </p:sp>
    </p:spTree>
    <p:extLst>
      <p:ext uri="{BB962C8B-B14F-4D97-AF65-F5344CB8AC3E}">
        <p14:creationId xmlns:p14="http://schemas.microsoft.com/office/powerpoint/2010/main" val="13477719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64EDED-DA8C-3948-970C-B85F018C87CD}" type="slidenum">
              <a:rPr lang="en-US" smtClean="0"/>
              <a:pPr>
                <a:defRPr/>
              </a:pPr>
              <a:t>‹#›</a:t>
            </a:fld>
            <a:endParaRPr lang="en-US" dirty="0"/>
          </a:p>
        </p:txBody>
      </p:sp>
    </p:spTree>
    <p:extLst>
      <p:ext uri="{BB962C8B-B14F-4D97-AF65-F5344CB8AC3E}">
        <p14:creationId xmlns:p14="http://schemas.microsoft.com/office/powerpoint/2010/main" val="3771703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84830107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295D48-5D05-1242-BAB0-C04BCE99EB56}" type="slidenum">
              <a:rPr lang="en-US" smtClean="0"/>
              <a:pPr>
                <a:defRPr/>
              </a:pPr>
              <a:t>‹#›</a:t>
            </a:fld>
            <a:endParaRPr lang="en-US" dirty="0"/>
          </a:p>
        </p:txBody>
      </p:sp>
    </p:spTree>
    <p:extLst>
      <p:ext uri="{BB962C8B-B14F-4D97-AF65-F5344CB8AC3E}">
        <p14:creationId xmlns:p14="http://schemas.microsoft.com/office/powerpoint/2010/main" val="38938413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b="1" i="0" dirty="0">
                <a:latin typeface="Arial" panose="020B0604020202020204" pitchFamily="34" charset="0"/>
                <a:ea typeface="+mn-ea"/>
                <a:cs typeface="+mn-cs"/>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8" name="Freeform 11"/>
                    <p:cNvSpPr>
                      <a:spLocks/>
                    </p:cNvSpPr>
                    <p:nvPr/>
                  </p:nvSpPr>
                  <p:spPr bwMode="auto">
                    <a:xfrm>
                      <a:off x="1687" y="337"/>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2" name="Freeform 13"/>
                  <p:cNvSpPr>
                    <a:spLocks/>
                  </p:cNvSpPr>
                  <p:nvPr/>
                </p:nvSpPr>
                <p:spPr bwMode="auto">
                  <a:xfrm>
                    <a:off x="2668" y="701"/>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 name="Freeform 14"/>
                  <p:cNvSpPr>
                    <a:spLocks/>
                  </p:cNvSpPr>
                  <p:nvPr/>
                </p:nvSpPr>
                <p:spPr bwMode="auto">
                  <a:xfrm>
                    <a:off x="2736" y="1603"/>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4" name="Freeform 15"/>
                  <p:cNvSpPr>
                    <a:spLocks/>
                  </p:cNvSpPr>
                  <p:nvPr/>
                </p:nvSpPr>
                <p:spPr bwMode="auto">
                  <a:xfrm>
                    <a:off x="2445" y="1937"/>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5" name="Freeform 16"/>
                  <p:cNvSpPr>
                    <a:spLocks/>
                  </p:cNvSpPr>
                  <p:nvPr/>
                </p:nvSpPr>
                <p:spPr bwMode="auto">
                  <a:xfrm>
                    <a:off x="1901" y="1603"/>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6" name="Freeform 17"/>
                  <p:cNvSpPr>
                    <a:spLocks/>
                  </p:cNvSpPr>
                  <p:nvPr/>
                </p:nvSpPr>
                <p:spPr bwMode="auto">
                  <a:xfrm>
                    <a:off x="2085" y="890"/>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42" name="Picture 1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b="1" i="0" dirty="0">
                <a:latin typeface="Arial" panose="020B0604020202020204" pitchFamily="34" charset="0"/>
              </a:endParaRPr>
            </a:p>
          </p:txBody>
        </p:sp>
      </p:grpSp>
      <p:sp>
        <p:nvSpPr>
          <p:cNvPr id="121913"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1219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60" name="Rectangle 6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1" name="Rectangle 6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AF83A2-BC50-CD4F-9D28-911211FFCC13}" type="slidenum">
              <a:rPr lang="en-US" smtClean="0"/>
              <a:pPr>
                <a:defRPr/>
              </a:pPr>
              <a:t>‹#›</a:t>
            </a:fld>
            <a:endParaRPr lang="en-US" dirty="0"/>
          </a:p>
        </p:txBody>
      </p:sp>
    </p:spTree>
    <p:extLst>
      <p:ext uri="{BB962C8B-B14F-4D97-AF65-F5344CB8AC3E}">
        <p14:creationId xmlns:p14="http://schemas.microsoft.com/office/powerpoint/2010/main" val="5482845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93D0CD-CE51-614F-B37E-62806B59911F}" type="slidenum">
              <a:rPr lang="en-US" smtClean="0"/>
              <a:pPr>
                <a:defRPr/>
              </a:pPr>
              <a:t>‹#›</a:t>
            </a:fld>
            <a:endParaRPr lang="en-US" dirty="0"/>
          </a:p>
        </p:txBody>
      </p:sp>
    </p:spTree>
    <p:extLst>
      <p:ext uri="{BB962C8B-B14F-4D97-AF65-F5344CB8AC3E}">
        <p14:creationId xmlns:p14="http://schemas.microsoft.com/office/powerpoint/2010/main" val="13384532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F670C-2082-9C41-ADB8-521392EE63CD}" type="slidenum">
              <a:rPr lang="en-US" smtClean="0"/>
              <a:pPr>
                <a:defRPr/>
              </a:pPr>
              <a:t>‹#›</a:t>
            </a:fld>
            <a:endParaRPr lang="en-US" dirty="0"/>
          </a:p>
        </p:txBody>
      </p:sp>
    </p:spTree>
    <p:extLst>
      <p:ext uri="{BB962C8B-B14F-4D97-AF65-F5344CB8AC3E}">
        <p14:creationId xmlns:p14="http://schemas.microsoft.com/office/powerpoint/2010/main" val="18002106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B7F53A-6F84-3F46-A0BC-1FBC44FAD2B2}" type="slidenum">
              <a:rPr lang="en-US" smtClean="0"/>
              <a:pPr>
                <a:defRPr/>
              </a:pPr>
              <a:t>‹#›</a:t>
            </a:fld>
            <a:endParaRPr lang="en-US" dirty="0"/>
          </a:p>
        </p:txBody>
      </p:sp>
    </p:spTree>
    <p:extLst>
      <p:ext uri="{BB962C8B-B14F-4D97-AF65-F5344CB8AC3E}">
        <p14:creationId xmlns:p14="http://schemas.microsoft.com/office/powerpoint/2010/main" val="6813364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C9B41-B63B-1445-95BD-EED0769D0087}" type="slidenum">
              <a:rPr lang="en-US" smtClean="0"/>
              <a:pPr>
                <a:defRPr/>
              </a:pPr>
              <a:t>‹#›</a:t>
            </a:fld>
            <a:endParaRPr lang="en-US" dirty="0"/>
          </a:p>
        </p:txBody>
      </p:sp>
    </p:spTree>
    <p:extLst>
      <p:ext uri="{BB962C8B-B14F-4D97-AF65-F5344CB8AC3E}">
        <p14:creationId xmlns:p14="http://schemas.microsoft.com/office/powerpoint/2010/main" val="1958488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DD5269-1EC9-0647-B43E-7E0506FD9108}" type="slidenum">
              <a:rPr lang="en-US" smtClean="0"/>
              <a:pPr>
                <a:defRPr/>
              </a:pPr>
              <a:t>‹#›</a:t>
            </a:fld>
            <a:endParaRPr lang="en-US" dirty="0"/>
          </a:p>
        </p:txBody>
      </p:sp>
    </p:spTree>
    <p:extLst>
      <p:ext uri="{BB962C8B-B14F-4D97-AF65-F5344CB8AC3E}">
        <p14:creationId xmlns:p14="http://schemas.microsoft.com/office/powerpoint/2010/main" val="23101313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6D1FAA-3387-A242-881F-B8536356E277}" type="slidenum">
              <a:rPr lang="en-US" smtClean="0"/>
              <a:pPr>
                <a:defRPr/>
              </a:pPr>
              <a:t>‹#›</a:t>
            </a:fld>
            <a:endParaRPr lang="en-US" dirty="0"/>
          </a:p>
        </p:txBody>
      </p:sp>
    </p:spTree>
    <p:extLst>
      <p:ext uri="{BB962C8B-B14F-4D97-AF65-F5344CB8AC3E}">
        <p14:creationId xmlns:p14="http://schemas.microsoft.com/office/powerpoint/2010/main" val="12162375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25DAB-313B-0646-95F1-79E79CB9938B}" type="slidenum">
              <a:rPr lang="en-US" smtClean="0"/>
              <a:pPr>
                <a:defRPr/>
              </a:pPr>
              <a:t>‹#›</a:t>
            </a:fld>
            <a:endParaRPr lang="en-US" dirty="0"/>
          </a:p>
        </p:txBody>
      </p:sp>
    </p:spTree>
    <p:extLst>
      <p:ext uri="{BB962C8B-B14F-4D97-AF65-F5344CB8AC3E}">
        <p14:creationId xmlns:p14="http://schemas.microsoft.com/office/powerpoint/2010/main" val="41286492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6C25B5-86D4-0547-9CA7-30819830DF68}" type="slidenum">
              <a:rPr lang="en-US" smtClean="0"/>
              <a:pPr>
                <a:defRPr/>
              </a:pPr>
              <a:t>‹#›</a:t>
            </a:fld>
            <a:endParaRPr lang="en-US" dirty="0"/>
          </a:p>
        </p:txBody>
      </p:sp>
    </p:spTree>
    <p:extLst>
      <p:ext uri="{BB962C8B-B14F-4D97-AF65-F5344CB8AC3E}">
        <p14:creationId xmlns:p14="http://schemas.microsoft.com/office/powerpoint/2010/main" val="1453136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18429991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D067FA-F029-5842-BD58-B43CC9B4F9DD}" type="slidenum">
              <a:rPr lang="en-US" smtClean="0"/>
              <a:pPr>
                <a:defRPr/>
              </a:pPr>
              <a:t>‹#›</a:t>
            </a:fld>
            <a:endParaRPr lang="en-US" dirty="0"/>
          </a:p>
        </p:txBody>
      </p:sp>
    </p:spTree>
    <p:extLst>
      <p:ext uri="{BB962C8B-B14F-4D97-AF65-F5344CB8AC3E}">
        <p14:creationId xmlns:p14="http://schemas.microsoft.com/office/powerpoint/2010/main" val="14630235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6CA4CA-9F93-D646-8C14-C97348A8ECF8}" type="slidenum">
              <a:rPr lang="en-US" smtClean="0"/>
              <a:pPr>
                <a:defRPr/>
              </a:pPr>
              <a:t>‹#›</a:t>
            </a:fld>
            <a:endParaRPr lang="en-US" dirty="0"/>
          </a:p>
        </p:txBody>
      </p:sp>
    </p:spTree>
    <p:extLst>
      <p:ext uri="{BB962C8B-B14F-4D97-AF65-F5344CB8AC3E}">
        <p14:creationId xmlns:p14="http://schemas.microsoft.com/office/powerpoint/2010/main" val="12043034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Tree>
    <p:extLst>
      <p:ext uri="{BB962C8B-B14F-4D97-AF65-F5344CB8AC3E}">
        <p14:creationId xmlns:p14="http://schemas.microsoft.com/office/powerpoint/2010/main" val="4130961881"/>
      </p:ext>
    </p:extLst>
  </p:cSld>
  <p:clrMapOvr>
    <a:masterClrMapping/>
  </p:clrMapOvr>
  <p:transition spd="med">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754708"/>
      </p:ext>
    </p:extLst>
  </p:cSld>
  <p:clrMapOvr>
    <a:masterClrMapping/>
  </p:clrMapOvr>
  <p:transition spd="med">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04799120"/>
      </p:ext>
    </p:extLst>
  </p:cSld>
  <p:clrMapOvr>
    <a:masterClrMapping/>
  </p:clrMapOvr>
  <p:transition spd="med">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088237"/>
      </p:ext>
    </p:extLst>
  </p:cSld>
  <p:clrMapOvr>
    <a:masterClrMapping/>
  </p:clrMapOvr>
  <p:transition spd="med">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067043"/>
      </p:ext>
    </p:extLst>
  </p:cSld>
  <p:clrMapOvr>
    <a:masterClrMapping/>
  </p:clrMapOvr>
  <p:transition spd="med">
    <p:cu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620226004"/>
      </p:ext>
    </p:extLst>
  </p:cSld>
  <p:clrMapOvr>
    <a:masterClrMapping/>
  </p:clrMapOvr>
  <p:transition spd="med">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277210"/>
      </p:ext>
    </p:extLst>
  </p:cSld>
  <p:clrMapOvr>
    <a:masterClrMapping/>
  </p:clrMapOvr>
  <p:transition spd="med">
    <p:cu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8335520"/>
      </p:ext>
    </p:extLst>
  </p:cSld>
  <p:clrMapOvr>
    <a:masterClrMapping/>
  </p:clrMapOvr>
  <p:transition spd="med">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984571628"/>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1493173"/>
      </p:ext>
    </p:extLst>
  </p:cSld>
  <p:clrMapOvr>
    <a:masterClrMapping/>
  </p:clrMapOvr>
  <p:transition spd="med">
    <p:cu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086719"/>
      </p:ext>
    </p:extLst>
  </p:cSld>
  <p:clrMapOvr>
    <a:masterClrMapping/>
  </p:clrMapOvr>
  <p:transition spd="med">
    <p:cu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193985"/>
      </p:ext>
    </p:extLst>
  </p:cSld>
  <p:clrMapOvr>
    <a:masterClrMapping/>
  </p:clrMapOvr>
  <p:transition spd="med">
    <p:cu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25955"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606803D-540C-9B44-AA54-4AD8E1EE94D6}" type="slidenum">
              <a:rPr lang="en-US" smtClean="0"/>
              <a:pPr>
                <a:defRPr/>
              </a:pPr>
              <a:t>‹#›</a:t>
            </a:fld>
            <a:endParaRPr lang="en-US" dirty="0"/>
          </a:p>
        </p:txBody>
      </p:sp>
    </p:spTree>
    <p:extLst>
      <p:ext uri="{BB962C8B-B14F-4D97-AF65-F5344CB8AC3E}">
        <p14:creationId xmlns:p14="http://schemas.microsoft.com/office/powerpoint/2010/main" val="16549600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3C4C71-B615-8C49-8B45-EC45CE10DACD}" type="slidenum">
              <a:rPr lang="en-US" smtClean="0"/>
              <a:pPr>
                <a:defRPr/>
              </a:pPr>
              <a:t>‹#›</a:t>
            </a:fld>
            <a:endParaRPr lang="en-US" dirty="0"/>
          </a:p>
        </p:txBody>
      </p:sp>
    </p:spTree>
    <p:extLst>
      <p:ext uri="{BB962C8B-B14F-4D97-AF65-F5344CB8AC3E}">
        <p14:creationId xmlns:p14="http://schemas.microsoft.com/office/powerpoint/2010/main" val="77372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B3F403-0950-E94E-9EE1-DE9A39D608BF}" type="slidenum">
              <a:rPr lang="en-US" smtClean="0"/>
              <a:pPr>
                <a:defRPr/>
              </a:pPr>
              <a:t>‹#›</a:t>
            </a:fld>
            <a:endParaRPr lang="en-US" dirty="0"/>
          </a:p>
        </p:txBody>
      </p:sp>
    </p:spTree>
    <p:extLst>
      <p:ext uri="{BB962C8B-B14F-4D97-AF65-F5344CB8AC3E}">
        <p14:creationId xmlns:p14="http://schemas.microsoft.com/office/powerpoint/2010/main" val="8382463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8078CA-D489-FB45-B2D2-75A15538597A}" type="slidenum">
              <a:rPr lang="en-US" smtClean="0"/>
              <a:pPr>
                <a:defRPr/>
              </a:pPr>
              <a:t>‹#›</a:t>
            </a:fld>
            <a:endParaRPr lang="en-US" dirty="0"/>
          </a:p>
        </p:txBody>
      </p:sp>
    </p:spTree>
    <p:extLst>
      <p:ext uri="{BB962C8B-B14F-4D97-AF65-F5344CB8AC3E}">
        <p14:creationId xmlns:p14="http://schemas.microsoft.com/office/powerpoint/2010/main" val="6736247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9E6683-F40B-D44A-B59E-9F5C8A95400D}" type="slidenum">
              <a:rPr lang="en-US" smtClean="0"/>
              <a:pPr>
                <a:defRPr/>
              </a:pPr>
              <a:t>‹#›</a:t>
            </a:fld>
            <a:endParaRPr lang="en-US" dirty="0"/>
          </a:p>
        </p:txBody>
      </p:sp>
    </p:spTree>
    <p:extLst>
      <p:ext uri="{BB962C8B-B14F-4D97-AF65-F5344CB8AC3E}">
        <p14:creationId xmlns:p14="http://schemas.microsoft.com/office/powerpoint/2010/main" val="14796459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6D2B20-D498-F046-B702-34D2D913EA30}" type="slidenum">
              <a:rPr lang="en-US" smtClean="0"/>
              <a:pPr>
                <a:defRPr/>
              </a:pPr>
              <a:t>‹#›</a:t>
            </a:fld>
            <a:endParaRPr lang="en-US" dirty="0"/>
          </a:p>
        </p:txBody>
      </p:sp>
    </p:spTree>
    <p:extLst>
      <p:ext uri="{BB962C8B-B14F-4D97-AF65-F5344CB8AC3E}">
        <p14:creationId xmlns:p14="http://schemas.microsoft.com/office/powerpoint/2010/main" val="27932149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D3D2D9-DBC2-1C44-9299-B23AAE7E4995}" type="slidenum">
              <a:rPr lang="en-US" smtClean="0"/>
              <a:pPr>
                <a:defRPr/>
              </a:pPr>
              <a:t>‹#›</a:t>
            </a:fld>
            <a:endParaRPr lang="en-US" dirty="0"/>
          </a:p>
        </p:txBody>
      </p:sp>
    </p:spTree>
    <p:extLst>
      <p:ext uri="{BB962C8B-B14F-4D97-AF65-F5344CB8AC3E}">
        <p14:creationId xmlns:p14="http://schemas.microsoft.com/office/powerpoint/2010/main" val="234264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7244F6E7-4D39-2244-82E6-2C61DC19F475}" type="slidenum">
              <a:rPr lang="en-US" smtClean="0"/>
              <a:pPr>
                <a:defRPr/>
              </a:pPr>
              <a:t>‹#›</a:t>
            </a:fld>
            <a:endParaRPr lang="en-US" dirty="0"/>
          </a:p>
        </p:txBody>
      </p:sp>
    </p:spTree>
    <p:extLst>
      <p:ext uri="{BB962C8B-B14F-4D97-AF65-F5344CB8AC3E}">
        <p14:creationId xmlns:p14="http://schemas.microsoft.com/office/powerpoint/2010/main" val="35979716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04034425"/>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38B007-7BF2-C14C-B6AF-B2545E8F5A80}" type="slidenum">
              <a:rPr lang="en-US" smtClean="0"/>
              <a:pPr>
                <a:defRPr/>
              </a:pPr>
              <a:t>‹#›</a:t>
            </a:fld>
            <a:endParaRPr lang="en-US" dirty="0"/>
          </a:p>
        </p:txBody>
      </p:sp>
    </p:spTree>
    <p:extLst>
      <p:ext uri="{BB962C8B-B14F-4D97-AF65-F5344CB8AC3E}">
        <p14:creationId xmlns:p14="http://schemas.microsoft.com/office/powerpoint/2010/main" val="26374120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143F4D-CC20-BC4A-B4F8-7C126161B2CB}" type="slidenum">
              <a:rPr lang="en-US" smtClean="0"/>
              <a:pPr>
                <a:defRPr/>
              </a:pPr>
              <a:t>‹#›</a:t>
            </a:fld>
            <a:endParaRPr lang="en-US" dirty="0"/>
          </a:p>
        </p:txBody>
      </p:sp>
    </p:spTree>
    <p:extLst>
      <p:ext uri="{BB962C8B-B14F-4D97-AF65-F5344CB8AC3E}">
        <p14:creationId xmlns:p14="http://schemas.microsoft.com/office/powerpoint/2010/main" val="10007721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A44162-2880-924D-A553-87F0645A9D0A}" type="slidenum">
              <a:rPr lang="en-US" smtClean="0"/>
              <a:pPr>
                <a:defRPr/>
              </a:pPr>
              <a:t>‹#›</a:t>
            </a:fld>
            <a:endParaRPr lang="en-US" dirty="0"/>
          </a:p>
        </p:txBody>
      </p:sp>
    </p:spTree>
    <p:extLst>
      <p:ext uri="{BB962C8B-B14F-4D97-AF65-F5344CB8AC3E}">
        <p14:creationId xmlns:p14="http://schemas.microsoft.com/office/powerpoint/2010/main" val="40765066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D51A412-555F-FB47-8BC1-1EFC707F6CE1}" type="slidenum">
              <a:rPr lang="en-US" smtClean="0"/>
              <a:pPr>
                <a:defRPr/>
              </a:pPr>
              <a:t>‹#›</a:t>
            </a:fld>
            <a:endParaRPr lang="en-US" dirty="0"/>
          </a:p>
        </p:txBody>
      </p:sp>
    </p:spTree>
    <p:extLst>
      <p:ext uri="{BB962C8B-B14F-4D97-AF65-F5344CB8AC3E}">
        <p14:creationId xmlns:p14="http://schemas.microsoft.com/office/powerpoint/2010/main" val="86265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815093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562670-1087-494D-BD83-5837176FC006}" type="slidenum">
              <a:rPr lang="en-US" smtClean="0"/>
              <a:pPr>
                <a:defRPr/>
              </a:pPr>
              <a:t>‹#›</a:t>
            </a:fld>
            <a:endParaRPr lang="en-US" dirty="0"/>
          </a:p>
        </p:txBody>
      </p:sp>
    </p:spTree>
    <p:extLst>
      <p:ext uri="{BB962C8B-B14F-4D97-AF65-F5344CB8AC3E}">
        <p14:creationId xmlns:p14="http://schemas.microsoft.com/office/powerpoint/2010/main" val="109320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4834A6-17EB-4940-9801-F27C6CA905A4}" type="slidenum">
              <a:rPr lang="en-US" smtClean="0"/>
              <a:pPr>
                <a:defRPr/>
              </a:pPr>
              <a:t>‹#›</a:t>
            </a:fld>
            <a:endParaRPr lang="en-US" dirty="0"/>
          </a:p>
        </p:txBody>
      </p:sp>
    </p:spTree>
    <p:extLst>
      <p:ext uri="{BB962C8B-B14F-4D97-AF65-F5344CB8AC3E}">
        <p14:creationId xmlns:p14="http://schemas.microsoft.com/office/powerpoint/2010/main" val="3090760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7FB256-A99C-9A47-AF02-E5A75134A792}" type="slidenum">
              <a:rPr lang="en-US" smtClean="0"/>
              <a:pPr>
                <a:defRPr/>
              </a:pPr>
              <a:t>‹#›</a:t>
            </a:fld>
            <a:endParaRPr lang="en-US" dirty="0"/>
          </a:p>
        </p:txBody>
      </p:sp>
    </p:spTree>
    <p:extLst>
      <p:ext uri="{BB962C8B-B14F-4D97-AF65-F5344CB8AC3E}">
        <p14:creationId xmlns:p14="http://schemas.microsoft.com/office/powerpoint/2010/main" val="3946718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DACC53-24B5-344F-9732-48BC373CE1BB}" type="slidenum">
              <a:rPr lang="en-US" smtClean="0"/>
              <a:pPr>
                <a:defRPr/>
              </a:pPr>
              <a:t>‹#›</a:t>
            </a:fld>
            <a:endParaRPr lang="en-US" dirty="0"/>
          </a:p>
        </p:txBody>
      </p:sp>
    </p:spTree>
    <p:extLst>
      <p:ext uri="{BB962C8B-B14F-4D97-AF65-F5344CB8AC3E}">
        <p14:creationId xmlns:p14="http://schemas.microsoft.com/office/powerpoint/2010/main" val="3341535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AF176C-C94F-B241-93B1-54F7759AAB3C}" type="slidenum">
              <a:rPr lang="en-US" smtClean="0"/>
              <a:pPr>
                <a:defRPr/>
              </a:pPr>
              <a:t>‹#›</a:t>
            </a:fld>
            <a:endParaRPr lang="en-US" dirty="0"/>
          </a:p>
        </p:txBody>
      </p:sp>
    </p:spTree>
    <p:extLst>
      <p:ext uri="{BB962C8B-B14F-4D97-AF65-F5344CB8AC3E}">
        <p14:creationId xmlns:p14="http://schemas.microsoft.com/office/powerpoint/2010/main" val="1898649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5F25DD-51D7-5E4E-8217-33F7E60DF063}" type="slidenum">
              <a:rPr lang="en-US" smtClean="0"/>
              <a:pPr>
                <a:defRPr/>
              </a:pPr>
              <a:t>‹#›</a:t>
            </a:fld>
            <a:endParaRPr lang="en-US" dirty="0"/>
          </a:p>
        </p:txBody>
      </p:sp>
    </p:spTree>
    <p:extLst>
      <p:ext uri="{BB962C8B-B14F-4D97-AF65-F5344CB8AC3E}">
        <p14:creationId xmlns:p14="http://schemas.microsoft.com/office/powerpoint/2010/main" val="732679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72EE6E-2454-A24D-B7CB-AE551C0750C5}" type="slidenum">
              <a:rPr lang="en-US" smtClean="0"/>
              <a:pPr>
                <a:defRPr/>
              </a:pPr>
              <a:t>‹#›</a:t>
            </a:fld>
            <a:endParaRPr lang="en-US" dirty="0"/>
          </a:p>
        </p:txBody>
      </p:sp>
    </p:spTree>
    <p:extLst>
      <p:ext uri="{BB962C8B-B14F-4D97-AF65-F5344CB8AC3E}">
        <p14:creationId xmlns:p14="http://schemas.microsoft.com/office/powerpoint/2010/main" val="2862983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CC77EA-BF8B-D54B-9370-B3D149FC08D9}" type="slidenum">
              <a:rPr lang="en-US" smtClean="0"/>
              <a:pPr>
                <a:defRPr/>
              </a:pPr>
              <a:t>‹#›</a:t>
            </a:fld>
            <a:endParaRPr lang="en-US" dirty="0"/>
          </a:p>
        </p:txBody>
      </p:sp>
    </p:spTree>
    <p:extLst>
      <p:ext uri="{BB962C8B-B14F-4D97-AF65-F5344CB8AC3E}">
        <p14:creationId xmlns:p14="http://schemas.microsoft.com/office/powerpoint/2010/main" val="589868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F7E04AA-BA4B-8A42-90EE-C200BEF6AAB0}" type="slidenum">
              <a:rPr lang="en-US" smtClean="0"/>
              <a:pPr>
                <a:defRPr/>
              </a:pPr>
              <a:t>‹#›</a:t>
            </a:fld>
            <a:endParaRPr lang="en-US" dirty="0"/>
          </a:p>
        </p:txBody>
      </p:sp>
    </p:spTree>
    <p:extLst>
      <p:ext uri="{BB962C8B-B14F-4D97-AF65-F5344CB8AC3E}">
        <p14:creationId xmlns:p14="http://schemas.microsoft.com/office/powerpoint/2010/main" val="412910402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FE28DA-B971-784F-A233-55AD0711AAD3}" type="slidenum">
              <a:rPr lang="en-US" smtClean="0"/>
              <a:pPr>
                <a:defRPr/>
              </a:pPr>
              <a:t>‹#›</a:t>
            </a:fld>
            <a:endParaRPr lang="en-US" dirty="0"/>
          </a:p>
        </p:txBody>
      </p:sp>
    </p:spTree>
    <p:extLst>
      <p:ext uri="{BB962C8B-B14F-4D97-AF65-F5344CB8AC3E}">
        <p14:creationId xmlns:p14="http://schemas.microsoft.com/office/powerpoint/2010/main" val="159600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00E688-BA48-1B4B-BC8C-06032EB6D78B}" type="slidenum">
              <a:rPr lang="en-US" smtClean="0"/>
              <a:pPr>
                <a:defRPr/>
              </a:pPr>
              <a:t>‹#›</a:t>
            </a:fld>
            <a:endParaRPr lang="en-US" dirty="0"/>
          </a:p>
        </p:txBody>
      </p:sp>
    </p:spTree>
    <p:extLst>
      <p:ext uri="{BB962C8B-B14F-4D97-AF65-F5344CB8AC3E}">
        <p14:creationId xmlns:p14="http://schemas.microsoft.com/office/powerpoint/2010/main" val="3719345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E7F509-B552-DA49-BF29-CAA9E5704335}" type="slidenum">
              <a:rPr lang="en-US" smtClean="0"/>
              <a:pPr>
                <a:defRPr/>
              </a:pPr>
              <a:t>‹#›</a:t>
            </a:fld>
            <a:endParaRPr lang="en-US" dirty="0"/>
          </a:p>
        </p:txBody>
      </p:sp>
    </p:spTree>
    <p:extLst>
      <p:ext uri="{BB962C8B-B14F-4D97-AF65-F5344CB8AC3E}">
        <p14:creationId xmlns:p14="http://schemas.microsoft.com/office/powerpoint/2010/main" val="490466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1C97D-CF56-7243-840F-6BA83442EEA5}" type="slidenum">
              <a:rPr lang="en-US" smtClean="0"/>
              <a:pPr>
                <a:defRPr/>
              </a:pPr>
              <a:t>‹#›</a:t>
            </a:fld>
            <a:endParaRPr lang="en-US" dirty="0"/>
          </a:p>
        </p:txBody>
      </p:sp>
    </p:spTree>
    <p:extLst>
      <p:ext uri="{BB962C8B-B14F-4D97-AF65-F5344CB8AC3E}">
        <p14:creationId xmlns:p14="http://schemas.microsoft.com/office/powerpoint/2010/main" val="1485957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6E9D11-C94E-8C41-AFA1-3B0A5122088D}" type="slidenum">
              <a:rPr lang="en-US" smtClean="0"/>
              <a:pPr>
                <a:defRPr/>
              </a:pPr>
              <a:t>‹#›</a:t>
            </a:fld>
            <a:endParaRPr lang="en-US" dirty="0"/>
          </a:p>
        </p:txBody>
      </p:sp>
    </p:spTree>
    <p:extLst>
      <p:ext uri="{BB962C8B-B14F-4D97-AF65-F5344CB8AC3E}">
        <p14:creationId xmlns:p14="http://schemas.microsoft.com/office/powerpoint/2010/main" val="3178955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B50E3D-7F65-E146-B106-7D113341B413}" type="slidenum">
              <a:rPr lang="en-US" smtClean="0"/>
              <a:pPr>
                <a:defRPr/>
              </a:pPr>
              <a:t>‹#›</a:t>
            </a:fld>
            <a:endParaRPr lang="en-US" dirty="0"/>
          </a:p>
        </p:txBody>
      </p:sp>
    </p:spTree>
    <p:extLst>
      <p:ext uri="{BB962C8B-B14F-4D97-AF65-F5344CB8AC3E}">
        <p14:creationId xmlns:p14="http://schemas.microsoft.com/office/powerpoint/2010/main" val="201703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203805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564321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13392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1752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F43B480-EE78-0043-9182-B58E0AE2DB52}" type="slidenum">
              <a:rPr lang="en-US" smtClean="0"/>
              <a:pPr>
                <a:defRPr/>
              </a:pPr>
              <a:t>‹#›</a:t>
            </a:fld>
            <a:endParaRPr lang="en-US" dirty="0"/>
          </a:p>
        </p:txBody>
      </p:sp>
    </p:spTree>
    <p:extLst>
      <p:ext uri="{BB962C8B-B14F-4D97-AF65-F5344CB8AC3E}">
        <p14:creationId xmlns:p14="http://schemas.microsoft.com/office/powerpoint/2010/main" val="14893798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906976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164725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843562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3811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14201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12951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146324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653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227982"/>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2545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8AEA199F-548A-CD45-9515-4EF9139E73BF}" type="slidenum">
              <a:rPr lang="en-US" smtClean="0"/>
              <a:pPr>
                <a:defRPr/>
              </a:pPr>
              <a:t>‹#›</a:t>
            </a:fld>
            <a:endParaRPr lang="en-US" dirty="0"/>
          </a:p>
        </p:txBody>
      </p:sp>
    </p:spTree>
    <p:extLst>
      <p:ext uri="{BB962C8B-B14F-4D97-AF65-F5344CB8AC3E}">
        <p14:creationId xmlns:p14="http://schemas.microsoft.com/office/powerpoint/2010/main" val="289839085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71275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7705410"/>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14314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11350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874209"/>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9544704"/>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925896"/>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6196962"/>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451814"/>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06382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C52D991-0FD0-7646-9300-02B2A1BACFFB}" type="slidenum">
              <a:rPr lang="en-US" smtClean="0"/>
              <a:pPr>
                <a:defRPr/>
              </a:pPr>
              <a:t>‹#›</a:t>
            </a:fld>
            <a:endParaRPr lang="en-US" dirty="0"/>
          </a:p>
        </p:txBody>
      </p:sp>
    </p:spTree>
    <p:extLst>
      <p:ext uri="{BB962C8B-B14F-4D97-AF65-F5344CB8AC3E}">
        <p14:creationId xmlns:p14="http://schemas.microsoft.com/office/powerpoint/2010/main" val="333184897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1511838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7701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619563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4490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1000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27071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1433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06682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40192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7796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361A920-AB62-194F-8CBD-662828588549}" type="slidenum">
              <a:rPr lang="en-US" smtClean="0"/>
              <a:pPr>
                <a:defRPr/>
              </a:pPr>
              <a:t>‹#›</a:t>
            </a:fld>
            <a:endParaRPr lang="en-US" dirty="0"/>
          </a:p>
        </p:txBody>
      </p:sp>
    </p:spTree>
    <p:extLst>
      <p:ext uri="{BB962C8B-B14F-4D97-AF65-F5344CB8AC3E}">
        <p14:creationId xmlns:p14="http://schemas.microsoft.com/office/powerpoint/2010/main" val="227435660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20235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1248552140"/>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32601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6016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6329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5902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7278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79548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47888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443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2E8ECA6B-9D8F-3B4B-941B-6128F0CCF104}" type="slidenum">
              <a:rPr lang="en-US" smtClean="0"/>
              <a:pPr>
                <a:defRPr/>
              </a:pPr>
              <a:t>‹#›</a:t>
            </a:fld>
            <a:endParaRPr lang="en-US" dirty="0"/>
          </a:p>
        </p:txBody>
      </p:sp>
    </p:spTree>
    <p:extLst>
      <p:ext uri="{BB962C8B-B14F-4D97-AF65-F5344CB8AC3E}">
        <p14:creationId xmlns:p14="http://schemas.microsoft.com/office/powerpoint/2010/main" val="71766650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78127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110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09053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58204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506327"/>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51463"/>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65374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3532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957963"/>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63538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D34391F-BA51-0645-BAA2-ABAD95BFF68D}" type="slidenum">
              <a:rPr lang="en-US" smtClean="0"/>
              <a:pPr>
                <a:defRPr/>
              </a:pPr>
              <a:t>‹#›</a:t>
            </a:fld>
            <a:endParaRPr lang="en-US" dirty="0"/>
          </a:p>
        </p:txBody>
      </p:sp>
    </p:spTree>
    <p:extLst>
      <p:ext uri="{BB962C8B-B14F-4D97-AF65-F5344CB8AC3E}">
        <p14:creationId xmlns:p14="http://schemas.microsoft.com/office/powerpoint/2010/main" val="81487570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942173"/>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981239"/>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039073"/>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268889"/>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440491"/>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362570"/>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76146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34677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927073"/>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741991"/>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1.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5" Type="http://schemas.openxmlformats.org/officeDocument/2006/relationships/theme" Target="../theme/theme14.xml"/><Relationship Id="rId4"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5.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3.pn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4.emf"/><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17" Type="http://schemas.openxmlformats.org/officeDocument/2006/relationships/image" Target="../media/image8.png"/><Relationship Id="rId2" Type="http://schemas.openxmlformats.org/officeDocument/2006/relationships/slideLayout" Target="../slideLayouts/slideLayout172.xml"/><Relationship Id="rId16" Type="http://schemas.openxmlformats.org/officeDocument/2006/relationships/image" Target="../media/image7.pn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image" Target="../media/image6.png"/><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486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6487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ECD3E38-C054-9D47-894B-E4167DC5B0B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163492"/>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A8EE1B7D-34C9-554B-9806-A0AD8EAF2FF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42605096"/>
      </p:ext>
    </p:extLst>
  </p:cSld>
  <p:clrMap bg1="dk2" tx1="lt1" bg2="dk1" tx2="lt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 id="2147484634" r:id="rId13"/>
    <p:sldLayoutId id="2147484635"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1046109"/>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b="1" i="0" dirty="0">
                <a:solidFill>
                  <a:srgbClr val="FFFFFF"/>
                </a:solidFill>
                <a:latin typeface="Arial" panose="020B0604020202020204" pitchFamily="34" charset="0"/>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b="1" i="0" dirty="0">
                <a:solidFill>
                  <a:srgbClr val="FFFFFF"/>
                </a:solidFill>
                <a:latin typeface="Arial" panose="020B0604020202020204" pitchFamily="34" charset="0"/>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b="1" i="0" dirty="0">
                <a:solidFill>
                  <a:srgbClr val="FFFFFF"/>
                </a:solidFill>
                <a:latin typeface="Arial" panose="020B0604020202020204" pitchFamily="34"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DD3F45FB-27C7-294F-AF72-5E98E3D9163C}" type="slidenum">
              <a:rPr lang="en-US" smtClean="0"/>
              <a:pPr>
                <a:defRPr/>
              </a:pPr>
              <a:t>‹#›</a:t>
            </a:fld>
            <a:endParaRPr lang="en-US" dirty="0"/>
          </a:p>
        </p:txBody>
      </p:sp>
    </p:spTree>
    <p:extLst>
      <p:ext uri="{BB962C8B-B14F-4D97-AF65-F5344CB8AC3E}">
        <p14:creationId xmlns:p14="http://schemas.microsoft.com/office/powerpoint/2010/main" val="2112823548"/>
      </p:ext>
    </p:extLst>
  </p:cSld>
  <p:clrMap bg1="dk2" tx1="lt1" bg2="dk1" tx2="lt2" accent1="accent1" accent2="accent2" accent3="accent3" accent4="accent4" accent5="accent5" accent6="accent6" hlink="hlink" folHlink="folHlink"/>
  <p:sldLayoutIdLst>
    <p:sldLayoutId id="2147484649" r:id="rId1"/>
    <p:sldLayoutId id="2147484650"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2A1FBD8-4E50-504E-ABB7-367597404797}" type="slidenum">
              <a:rPr lang="zh-CN" altLang="en-US"/>
              <a:pPr>
                <a:defRPr/>
              </a:pPr>
              <a:t>‹#›</a:t>
            </a:fld>
            <a:endParaRPr lang="en-US" altLang="zh-CN"/>
          </a:p>
        </p:txBody>
      </p:sp>
    </p:spTree>
    <p:extLst>
      <p:ext uri="{BB962C8B-B14F-4D97-AF65-F5344CB8AC3E}">
        <p14:creationId xmlns:p14="http://schemas.microsoft.com/office/powerpoint/2010/main" val="454100549"/>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17206716"/>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 id="214748466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12700"/>
            <a:ext cx="9156700" cy="6870700"/>
            <a:chOff x="0" y="-8"/>
            <a:chExt cx="5768" cy="4328"/>
          </a:xfrm>
        </p:grpSpPr>
        <p:sp>
          <p:nvSpPr>
            <p:cNvPr id="43016"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3017"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3018"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19"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0"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1"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2"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3"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4"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5"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6"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7"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8"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9"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0"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1"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2"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3"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4"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pic>
          <p:nvPicPr>
            <p:cNvPr id="43035"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3011"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3012"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29"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47130"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47131"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a:defRPr/>
            </a:pPr>
            <a:fld id="{44FFCC10-53DA-7E47-B84F-0A25BD79727E}" type="slidenum">
              <a:rPr lang="en-US"/>
              <a:pPr>
                <a:defRPr/>
              </a:pPr>
              <a:t>‹#›</a:t>
            </a:fld>
            <a:endParaRPr lang="en-US"/>
          </a:p>
        </p:txBody>
      </p:sp>
    </p:spTree>
    <p:extLst>
      <p:ext uri="{BB962C8B-B14F-4D97-AF65-F5344CB8AC3E}">
        <p14:creationId xmlns:p14="http://schemas.microsoft.com/office/powerpoint/2010/main" val="3978977365"/>
      </p:ext>
    </p:extLst>
  </p:cSld>
  <p:clrMap bg1="dk2" tx1="lt1" bg2="dk1" tx2="lt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Narrow" pitchFamily="-112" charset="0"/>
        </a:defRPr>
      </a:lvl6pPr>
      <a:lvl7pPr marL="914400" algn="l" rtl="0" fontAlgn="base">
        <a:spcBef>
          <a:spcPct val="0"/>
        </a:spcBef>
        <a:spcAft>
          <a:spcPct val="0"/>
        </a:spcAft>
        <a:defRPr sz="4400">
          <a:solidFill>
            <a:schemeClr val="tx2"/>
          </a:solidFill>
          <a:latin typeface="Arial Narrow" pitchFamily="-112" charset="0"/>
        </a:defRPr>
      </a:lvl7pPr>
      <a:lvl8pPr marL="1371600" algn="l" rtl="0" fontAlgn="base">
        <a:spcBef>
          <a:spcPct val="0"/>
        </a:spcBef>
        <a:spcAft>
          <a:spcPct val="0"/>
        </a:spcAft>
        <a:defRPr sz="4400">
          <a:solidFill>
            <a:schemeClr val="tx2"/>
          </a:solidFill>
          <a:latin typeface="Arial Narrow" pitchFamily="-112" charset="0"/>
        </a:defRPr>
      </a:lvl8pPr>
      <a:lvl9pPr marL="1828800" algn="l" rtl="0" fontAlgn="base">
        <a:spcBef>
          <a:spcPct val="0"/>
        </a:spcBef>
        <a:spcAft>
          <a:spcPct val="0"/>
        </a:spcAft>
        <a:defRPr sz="4400">
          <a:solidFill>
            <a:schemeClr val="tx2"/>
          </a:solidFill>
          <a:latin typeface="Arial Narrow"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5E58B9B7-AC88-3242-8CAD-20F1DBBDD986}" type="slidenum">
              <a:rPr lang="en-US" smtClean="0"/>
              <a:pPr>
                <a:defRPr/>
              </a:pPr>
              <a:t>‹#›</a:t>
            </a:fld>
            <a:endParaRPr lang="en-US" dirty="0"/>
          </a:p>
        </p:txBody>
      </p:sp>
    </p:spTree>
    <p:extLst>
      <p:ext uri="{BB962C8B-B14F-4D97-AF65-F5344CB8AC3E}">
        <p14:creationId xmlns:p14="http://schemas.microsoft.com/office/powerpoint/2010/main" val="1883997591"/>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208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b="1" i="0" dirty="0">
                <a:latin typeface="Arial" panose="020B0604020202020204" pitchFamily="34" charset="0"/>
                <a:ea typeface="+mn-ea"/>
                <a:cs typeface="+mn-cs"/>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92"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5" name="Freeform 11"/>
                    <p:cNvSpPr>
                      <a:spLocks/>
                    </p:cNvSpPr>
                    <p:nvPr/>
                  </p:nvSpPr>
                  <p:spPr bwMode="auto">
                    <a:xfrm>
                      <a:off x="1696" y="323"/>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16438"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39" name="Freeform 13"/>
                  <p:cNvSpPr>
                    <a:spLocks/>
                  </p:cNvSpPr>
                  <p:nvPr/>
                </p:nvSpPr>
                <p:spPr bwMode="auto">
                  <a:xfrm>
                    <a:off x="2677" y="687"/>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0" name="Freeform 14"/>
                  <p:cNvSpPr>
                    <a:spLocks/>
                  </p:cNvSpPr>
                  <p:nvPr/>
                </p:nvSpPr>
                <p:spPr bwMode="auto">
                  <a:xfrm>
                    <a:off x="274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1" name="Freeform 15"/>
                  <p:cNvSpPr>
                    <a:spLocks/>
                  </p:cNvSpPr>
                  <p:nvPr/>
                </p:nvSpPr>
                <p:spPr bwMode="auto">
                  <a:xfrm>
                    <a:off x="245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2" name="Freeform 16"/>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3" name="Freeform 17"/>
                  <p:cNvSpPr>
                    <a:spLocks/>
                  </p:cNvSpPr>
                  <p:nvPr/>
                </p:nvSpPr>
                <p:spPr bwMode="auto">
                  <a:xfrm>
                    <a:off x="2094" y="876"/>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16429" name="Picture 1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0" name="Picture 1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1" name="Picture 2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2" name="Picture 2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3" name="Picture 2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4" name="Picture 2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5" name="Picture 2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6" name="Picture 2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0" name="Picture 2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1" name="Picture 2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2" name="Picture 3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3" name="Picture 3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4" name="Picture 3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5" name="Picture 3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6" name="Picture 3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7" name="Picture 3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8" name="Picture 36"/>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9" name="Picture 3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0" name="Picture 3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1" name="Picture 3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2" name="Picture 4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3" name="Picture 4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4" name="Picture 4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5" name="Picture 4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6" name="Picture 4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7" name="Picture 4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08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08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08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208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406"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b="1" i="0" dirty="0">
                <a:latin typeface="Arial" panose="020B0604020202020204" pitchFamily="34" charset="0"/>
              </a:endParaRPr>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08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a:defRPr/>
            </a:pPr>
            <a:endParaRPr lang="en-US" dirty="0"/>
          </a:p>
        </p:txBody>
      </p:sp>
      <p:sp>
        <p:nvSpPr>
          <p:cNvPr id="1208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a:defRPr/>
            </a:pPr>
            <a:endParaRPr lang="en-US" dirty="0"/>
          </a:p>
        </p:txBody>
      </p:sp>
      <p:sp>
        <p:nvSpPr>
          <p:cNvPr id="1208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ED64F7E0-B891-B541-A6D4-3605F7D3B424}" type="slidenum">
              <a:rPr lang="en-US" smtClean="0"/>
              <a:pPr>
                <a:defRPr/>
              </a:pPr>
              <a:t>‹#›</a:t>
            </a:fld>
            <a:endParaRPr lang="en-US" dirty="0"/>
          </a:p>
        </p:txBody>
      </p:sp>
    </p:spTree>
    <p:extLst>
      <p:ext uri="{BB962C8B-B14F-4D97-AF65-F5344CB8AC3E}">
        <p14:creationId xmlns:p14="http://schemas.microsoft.com/office/powerpoint/2010/main" val="3240598229"/>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2868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28684"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9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1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1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grpSp>
        <p:grpSp>
          <p:nvGrpSpPr>
            <p:cNvPr id="28685" name="Group 28"/>
            <p:cNvGrpSpPr>
              <a:grpSpLocks/>
            </p:cNvGrpSpPr>
            <p:nvPr/>
          </p:nvGrpSpPr>
          <p:grpSpPr bwMode="auto">
            <a:xfrm>
              <a:off x="0" y="0"/>
              <a:ext cx="1246" cy="1232"/>
              <a:chOff x="0" y="0"/>
              <a:chExt cx="1246" cy="1232"/>
            </a:xfrm>
          </p:grpSpPr>
          <p:sp>
            <p:nvSpPr>
              <p:cNvPr id="2868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8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8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1676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77"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78"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677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11677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81" name="Text Box 38"/>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3044666732"/>
      </p:ext>
    </p:extLst>
  </p:cSld>
  <p:clrMap bg1="dk2" tx1="lt1" bg2="dk1" tx2="lt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298871023"/>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a:defRPr/>
            </a:pPr>
            <a:fld id="{FE683720-F0E7-C74C-B1C7-CE24FCB42A9F}" type="slidenum">
              <a:rPr lang="en-US" smtClean="0"/>
              <a:pPr>
                <a:defRPr/>
              </a:pPr>
              <a:t>‹#›</a:t>
            </a:fld>
            <a:endParaRPr lang="en-US" dirty="0"/>
          </a:p>
        </p:txBody>
      </p:sp>
    </p:spTree>
    <p:extLst>
      <p:ext uri="{BB962C8B-B14F-4D97-AF65-F5344CB8AC3E}">
        <p14:creationId xmlns:p14="http://schemas.microsoft.com/office/powerpoint/2010/main" val="2761329610"/>
      </p:ext>
    </p:extLst>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A8EE1B7D-34C9-554B-9806-A0AD8EAF2FF7}" type="slidenum">
              <a:rPr lang="en-US" smtClean="0"/>
              <a:pPr>
                <a:defRPr/>
              </a:pPr>
              <a:t>‹#›</a:t>
            </a:fld>
            <a:endParaRPr lang="en-US" dirty="0"/>
          </a:p>
        </p:txBody>
      </p:sp>
    </p:spTree>
    <p:extLst>
      <p:ext uri="{BB962C8B-B14F-4D97-AF65-F5344CB8AC3E}">
        <p14:creationId xmlns:p14="http://schemas.microsoft.com/office/powerpoint/2010/main" val="65384716"/>
      </p:ext>
    </p:extLst>
  </p:cSld>
  <p:clrMap bg1="dk2" tx1="lt1" bg2="dk1" tx2="lt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 id="2147484543"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52F367E4-7E1D-FF4E-AF00-438FDA6547A0}" type="datetimeFigureOut">
              <a:rPr lang="en-US" smtClean="0"/>
              <a:pPr/>
              <a:t>3/21/24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74263335"/>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755319"/>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 id="2147484569"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Tree>
    <p:extLst>
      <p:ext uri="{BB962C8B-B14F-4D97-AF65-F5344CB8AC3E}">
        <p14:creationId xmlns:p14="http://schemas.microsoft.com/office/powerpoint/2010/main" val="1014658253"/>
      </p:ext>
    </p:extLst>
  </p:cSld>
  <p:clrMap bg1="dk2" tx1="lt1" bg2="dk1" tx2="lt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xStyles>
    <p:titleStyle>
      <a:lvl1pPr algn="l" rtl="0" eaLnBrk="0" fontAlgn="base" hangingPunct="0">
        <a:spcBef>
          <a:spcPct val="0"/>
        </a:spcBef>
        <a:spcAft>
          <a:spcPct val="0"/>
        </a:spcAft>
        <a:defRPr sz="4800" b="1" i="0" u="sng">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3277295802"/>
      </p:ext>
    </p:extLst>
  </p:cSld>
  <p:clrMap bg1="lt1" tx1="dk1" bg2="lt2" tx2="dk2" accent1="accent1" accent2="accent2" accent3="accent3" accent4="accent4" accent5="accent5" accent6="accent6" hlink="hlink" folHlink="folHlink"/>
  <p:sldLayoutIdLst>
    <p:sldLayoutId id="214748458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881809AF-DD62-7C41-97BB-AAEB47244C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8039126"/>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912018207"/>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3.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06.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32.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49.xml"/><Relationship Id="rId5" Type="http://schemas.openxmlformats.org/officeDocument/2006/relationships/image" Target="../media/image64.pn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49.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50.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hyperlink" Target="http://images.google.com/imgres?imgurl=enquirer.com/editions/2002/02/17/gilner_zoom.jpg&amp;imgrefurl=http://enquirer.com/editions/2002/02/17/tem_1where_rare_books_are.html&amp;h=500&amp;w=377&amp;prev=/images?q=Ancient+Scrolls&amp;svnum=10&amp;hl=en&amp;lr=&amp;ie=UTF-8&amp;oe=UTF-8" TargetMode="External"/><Relationship Id="rId7"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33.xml"/><Relationship Id="rId6" Type="http://schemas.openxmlformats.org/officeDocument/2006/relationships/image" Target="../media/image81.jpeg"/><Relationship Id="rId5" Type="http://schemas.openxmlformats.org/officeDocument/2006/relationships/hyperlink" Target="http://images.google.com/imgres?imgurl=www.igs.net/~tril/images/scroll.jpg&amp;imgrefurl=http://www.igs.net/~tril/&amp;h=153&amp;w=200&amp;prev=/images?q=scroll&amp;svnum=10&amp;hl=en&amp;lr=&amp;ie=UTF-8&amp;oe=UTF-8" TargetMode="External"/><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163.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33.xml"/><Relationship Id="rId5" Type="http://schemas.openxmlformats.org/officeDocument/2006/relationships/image" Target="../media/image84.pn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163.xml"/></Relationships>
</file>

<file path=ppt/slides/_rels/slide69.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1.xml"/><Relationship Id="rId1" Type="http://schemas.openxmlformats.org/officeDocument/2006/relationships/slideLayout" Target="../slideLayouts/slideLayout33.xml"/><Relationship Id="rId5" Type="http://schemas.openxmlformats.org/officeDocument/2006/relationships/image" Target="../media/image84.pn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163.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34.xml"/><Relationship Id="rId5" Type="http://schemas.openxmlformats.org/officeDocument/2006/relationships/image" Target="../media/image81.jpeg"/><Relationship Id="rId4" Type="http://schemas.openxmlformats.org/officeDocument/2006/relationships/hyperlink" Target="http://images.google.com/imgres?imgurl=www.igs.net/~tril/images/scroll.jpg&amp;imgrefurl=http://www.igs.net/~tril/&amp;h=153&amp;w=200&amp;prev=/images?q=scroll&amp;svnum=10&amp;hl=en&amp;lr=&amp;ie=UTF-8&amp;oe=UTF-8"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166.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166.xml"/><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172.xml"/><Relationship Id="rId4" Type="http://schemas.openxmlformats.org/officeDocument/2006/relationships/image" Target="../media/image93.emf"/></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188.xml"/><Relationship Id="rId4" Type="http://schemas.openxmlformats.org/officeDocument/2006/relationships/image" Target="../media/image95.jpe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19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1.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1844824"/>
            <a:ext cx="7772400" cy="1555750"/>
          </a:xfrm>
          <a:effectLst>
            <a:outerShdw blurRad="63500" dist="29783" dir="1514402" algn="ctr" rotWithShape="0">
              <a:schemeClr val="bg1">
                <a:alpha val="74998"/>
              </a:schemeClr>
            </a:outerShdw>
          </a:effectLst>
        </p:spPr>
        <p:txBody>
          <a:bodyPr/>
          <a:lstStyle/>
          <a:p>
            <a:pPr eaLnBrk="1" hangingPunct="1">
              <a:defRPr/>
            </a:pPr>
            <a:r>
              <a:rPr lang="ar-JO" sz="7200" dirty="0">
                <a:solidFill>
                  <a:schemeClr val="tx1"/>
                </a:solidFill>
                <a:effectLst/>
                <a:ea typeface="ＭＳ Ｐゴシック" charset="0"/>
                <a:cs typeface="Arial" panose="020B0604020202020204" pitchFamily="34" charset="0"/>
              </a:rPr>
              <a:t>الأدب الوثني</a:t>
            </a:r>
            <a:endParaRPr lang="en-US" sz="6000" dirty="0">
              <a:solidFill>
                <a:schemeClr val="tx1"/>
              </a:solidFill>
              <a:effectLst/>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685800" y="3552974"/>
            <a:ext cx="7848600" cy="2057400"/>
          </a:xfrm>
        </p:spPr>
        <p:txBody>
          <a:bodyPr/>
          <a:lstStyle/>
          <a:p>
            <a:pPr eaLnBrk="1" hangingPunct="1">
              <a:buFont typeface="Wingdings" charset="0"/>
              <a:buNone/>
              <a:defRPr/>
            </a:pPr>
            <a:r>
              <a:rPr lang="ar-JO" sz="4800" dirty="0">
                <a:ea typeface="ＭＳ Ｐゴシック" charset="0"/>
                <a:cs typeface="Arial" panose="020B0604020202020204" pitchFamily="34" charset="0"/>
              </a:rPr>
              <a:t>خلفيات الشرق الأدنى القديم</a:t>
            </a:r>
          </a:p>
          <a:p>
            <a:pPr eaLnBrk="1" hangingPunct="1">
              <a:buFont typeface="Wingdings" charset="0"/>
              <a:buNone/>
              <a:defRPr/>
            </a:pPr>
            <a:r>
              <a:rPr lang="ar-JO" sz="4800" dirty="0">
                <a:ea typeface="ＭＳ Ｐゴシック" charset="0"/>
                <a:cs typeface="Arial" panose="020B0604020202020204" pitchFamily="34" charset="0"/>
              </a:rPr>
              <a:t>في العهد القديم</a:t>
            </a:r>
            <a:endParaRPr lang="en-US" sz="4800" dirty="0">
              <a:ea typeface="ＭＳ Ｐゴシック" charset="0"/>
              <a:cs typeface="Arial" panose="020B0604020202020204" pitchFamily="34" charset="0"/>
            </a:endParaRPr>
          </a:p>
        </p:txBody>
      </p:sp>
      <p:sp>
        <p:nvSpPr>
          <p:cNvPr id="8" name="Rectangle 7"/>
          <p:cNvSpPr>
            <a:spLocks noChangeArrowheads="1"/>
          </p:cNvSpPr>
          <p:nvPr/>
        </p:nvSpPr>
        <p:spPr bwMode="auto">
          <a:xfrm>
            <a:off x="1" y="6192217"/>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53462891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dirty="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dirty="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30915" cy="461665"/>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751722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519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09761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13126" name="Rectangle 6"/>
              <p:cNvSpPr>
                <a:spLocks noChangeArrowheads="1"/>
              </p:cNvSpPr>
              <p:nvPr/>
            </p:nvSpPr>
            <p:spPr bwMode="auto">
              <a:xfrm rot="2700000">
                <a:off x="3259" y="2027"/>
                <a:ext cx="1350" cy="801"/>
              </a:xfrm>
              <a:prstGeom prst="rect">
                <a:avLst/>
              </a:prstGeom>
              <a:noFill/>
              <a:ln w="12700">
                <a:noFill/>
                <a:miter lim="800000"/>
                <a:headEnd/>
                <a:tailEnd/>
              </a:ln>
              <a:effectLst/>
            </p:spPr>
            <p:txBody>
              <a:bodyPr wrap="none" lIns="90488" tIns="44450" rIns="90488" bIns="44450">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rPr>
                  <a:t>18 إنش</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rPr>
                  <a:t> </a:t>
                </a: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rPr>
                  <a:t>= ذراع واحدة</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endParaRP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marR="0" lvl="0" indent="-342900" algn="ctr"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ar-JO" altLang="zh-CN" sz="36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rPr>
                  <a:t>قياس الأطوال</a:t>
                </a:r>
                <a:endParaRPr kumimoji="0" lang="en-US" altLang="zh-CN" sz="36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endParaRPr>
              </a:p>
            </p:txBody>
          </p:sp>
          <p:sp>
            <p:nvSpPr>
              <p:cNvPr id="1413129" name="Rectangle 9"/>
              <p:cNvSpPr>
                <a:spLocks noChangeArrowheads="1"/>
              </p:cNvSpPr>
              <p:nvPr/>
            </p:nvSpPr>
            <p:spPr bwMode="auto">
              <a:xfrm>
                <a:off x="450" y="623"/>
                <a:ext cx="938"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Times New Roman" charset="0"/>
                    <a:ea typeface="ＭＳ Ｐゴシック" charset="0"/>
                  </a:rPr>
                  <a:t>الكتاب المقدس</a:t>
                </a:r>
                <a:endParaRPr kumimoji="0" lang="en-US" sz="36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Times New Roman" charset="0"/>
                  <a:ea typeface="ＭＳ Ｐゴシック" charset="0"/>
                </a:endParaRP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13137" name="Rectangle 17"/>
              <p:cNvSpPr>
                <a:spLocks noChangeArrowheads="1"/>
              </p:cNvSpPr>
              <p:nvPr/>
            </p:nvSpPr>
            <p:spPr bwMode="auto">
              <a:xfrm>
                <a:off x="1087" y="2447"/>
                <a:ext cx="455"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شبر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endParaRPr>
              </a:p>
            </p:txBody>
          </p:sp>
          <p:sp>
            <p:nvSpPr>
              <p:cNvPr id="1413138" name="Rectangle 18"/>
              <p:cNvSpPr>
                <a:spLocks noChangeArrowheads="1"/>
              </p:cNvSpPr>
              <p:nvPr/>
            </p:nvSpPr>
            <p:spPr bwMode="auto">
              <a:xfrm>
                <a:off x="772" y="3103"/>
                <a:ext cx="949"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اتساع اليد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endParaRPr>
              </a:p>
            </p:txBody>
          </p:sp>
          <p:sp>
            <p:nvSpPr>
              <p:cNvPr id="1413139" name="Rectangle 19"/>
              <p:cNvSpPr>
                <a:spLocks noChangeArrowheads="1"/>
              </p:cNvSpPr>
              <p:nvPr/>
            </p:nvSpPr>
            <p:spPr bwMode="auto">
              <a:xfrm>
                <a:off x="812" y="1793"/>
                <a:ext cx="563"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إصبع</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endParaRP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ＭＳ Ｐゴシック" charset="0"/>
                </a:rPr>
                <a:t>©  EBibleTeacher.com  </a:t>
              </a:r>
            </a:p>
          </p:txBody>
        </p:sp>
      </p:grpSp>
      <p:sp>
        <p:nvSpPr>
          <p:cNvPr id="204802" name="Rectangle 21"/>
          <p:cNvSpPr>
            <a:spLocks noChangeArrowheads="1"/>
          </p:cNvSpPr>
          <p:nvPr/>
        </p:nvSpPr>
        <p:spPr bwMode="auto">
          <a:xfrm>
            <a:off x="5945188" y="452438"/>
            <a:ext cx="2822575" cy="1625600"/>
          </a:xfrm>
          <a:prstGeom prst="rect">
            <a:avLst/>
          </a:prstGeom>
          <a:solidFill>
            <a:srgbClr val="FF5008"/>
          </a:solidFill>
          <a:ln w="12700">
            <a:solidFill>
              <a:srgbClr val="FF5008"/>
            </a:solidFill>
            <a:miter lim="800000"/>
            <a:headEnd/>
            <a:tailEnd/>
          </a:ln>
        </p:spPr>
        <p:txBody>
          <a:bodyPr lIns="90488" tIns="44450" rIns="90488"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Narrow" charset="0"/>
                <a:ea typeface="ＭＳ Ｐゴシック" charset="0"/>
              </a:rPr>
              <a:t>This is a sample page from </a:t>
            </a:r>
            <a:r>
              <a:rPr kumimoji="0" lang="en-US" altLang="ja-JP" sz="2000" b="1" i="1" u="none" strike="noStrike" kern="1200" cap="none" spc="0" normalizeH="0" baseline="0" noProof="0" dirty="0">
                <a:ln>
                  <a:noFill/>
                </a:ln>
                <a:solidFill>
                  <a:srgbClr val="FFFFFF"/>
                </a:solidFill>
                <a:effectLst/>
                <a:uLnTx/>
                <a:uFillTx/>
                <a:latin typeface="Arial Narrow" charset="0"/>
                <a:ea typeface="ＭＳ Ｐゴシック" charset="0"/>
              </a:rPr>
              <a:t>"The World of the Bible" </a:t>
            </a:r>
            <a:r>
              <a:rPr kumimoji="0" lang="en-US" altLang="ja-JP" sz="2000" b="0" i="0" u="none" strike="noStrike" kern="1200" cap="none" spc="0" normalizeH="0" baseline="0" noProof="0" dirty="0">
                <a:ln>
                  <a:noFill/>
                </a:ln>
                <a:solidFill>
                  <a:srgbClr val="FFFFFF"/>
                </a:solidFill>
                <a:effectLst/>
                <a:uLnTx/>
                <a:uFillTx/>
                <a:latin typeface="Arial Narrow" charset="0"/>
                <a:ea typeface="ＭＳ Ｐゴシック" charset="0"/>
              </a:rPr>
              <a:t>a PowerPoint Sunday School Series from </a:t>
            </a:r>
            <a:r>
              <a:rPr kumimoji="0" lang="en-US" altLang="ja-JP" sz="2000" b="0" i="0" u="none" strike="noStrike" kern="1200" cap="none" spc="0" normalizeH="0" baseline="0" noProof="0" dirty="0" err="1">
                <a:ln>
                  <a:noFill/>
                </a:ln>
                <a:solidFill>
                  <a:srgbClr val="FFFFFF"/>
                </a:solidFill>
                <a:effectLst/>
                <a:uLnTx/>
                <a:uFillTx/>
                <a:latin typeface="Arial Narrow" charset="0"/>
                <a:ea typeface="ＭＳ Ｐゴシック" charset="0"/>
              </a:rPr>
              <a:t>eBibleteacher.com</a:t>
            </a:r>
            <a:endParaRPr kumimoji="0" lang="en-US" altLang="zh-CN" sz="2000" b="0"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1413142" name="Rectangle 22"/>
          <p:cNvSpPr>
            <a:spLocks noGrp="1" noChangeArrowheads="1"/>
          </p:cNvSpPr>
          <p:nvPr>
            <p:ph type="title" idx="4294967295"/>
          </p:nvPr>
        </p:nvSpPr>
        <p:spPr>
          <a:effectLst/>
        </p:spPr>
        <p:txBody>
          <a:bodyPr/>
          <a:lstStyle/>
          <a:p>
            <a:pPr>
              <a:defRPr/>
            </a:pPr>
            <a:r>
              <a:rPr lang="en-US" sz="100" b="0" u="none" dirty="0">
                <a:solidFill>
                  <a:srgbClr val="000066"/>
                </a:solidFill>
                <a:effectLst/>
                <a:latin typeface="Arial Narrow" charset="0"/>
                <a:ea typeface="ＭＳ Ｐゴシック" charset="0"/>
              </a:rPr>
              <a:t>Cubit Diagram Sample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Franklin Gothic Heavy" charset="0"/>
                <a:ea typeface="ＭＳ Ｐゴシック" charset="0"/>
                <a:hlinkClick r:id="" action="ppaction://noaction"/>
              </a:rPr>
              <a:t>INDEX</a:t>
            </a:r>
            <a:endParaRPr kumimoji="0" lang="en-US" altLang="zh-CN" sz="1800" b="0" i="0" u="none" strike="noStrike" kern="1200" cap="none" spc="0" normalizeH="0" baseline="0" noProof="0">
              <a:ln>
                <a:noFill/>
              </a:ln>
              <a:solidFill>
                <a:srgbClr val="FFFFFF"/>
              </a:solidFill>
              <a:effectLst/>
              <a:uLnTx/>
              <a:uFillTx/>
              <a:latin typeface="Franklin Gothic Heavy" charset="0"/>
              <a:ea typeface="ＭＳ Ｐゴシック" charset="0"/>
            </a:endParaRPr>
          </a:p>
        </p:txBody>
      </p:sp>
    </p:spTree>
    <p:extLst>
      <p:ext uri="{BB962C8B-B14F-4D97-AF65-F5344CB8AC3E}">
        <p14:creationId xmlns:p14="http://schemas.microsoft.com/office/powerpoint/2010/main" val="21280097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06854" name="Picture 4"/>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lgn="ctr">
              <a:defRPr/>
            </a:pPr>
            <a:r>
              <a:rPr lang="ar-JO" altLang="zh-CN" dirty="0">
                <a:solidFill>
                  <a:srgbClr val="FFFF00"/>
                </a:solidFill>
                <a:ea typeface="ＭＳ Ｐゴシック" charset="0"/>
                <a:cs typeface="Arial" panose="020B0604020202020204" pitchFamily="34" charset="0"/>
              </a:rPr>
              <a:t>حجم فلك نوح</a:t>
            </a:r>
            <a:endParaRPr lang="en-US" altLang="zh-CN" dirty="0">
              <a:solidFill>
                <a:srgbClr val="FFFF00"/>
              </a:solidFill>
              <a:ea typeface="ＭＳ Ｐゴシック" charset="0"/>
              <a:cs typeface="Arial" panose="020B0604020202020204" pitchFamily="34" charset="0"/>
            </a:endParaRP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hlinkClick r:id="" action="ppaction://noaction"/>
              </a:rPr>
              <a:t>INDEX</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طول الفلك 300 ذراع (450 قدم) و عرض 50 ذراع (75 قدم) و ارتفاع 30 ذراع (45 قدم)       تك 6 : 15</a:t>
            </a:r>
            <a:endPar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094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2988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6722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ar-JO" altLang="zh-CN" b="1" dirty="0">
                <a:solidFill>
                  <a:schemeClr val="tx1"/>
                </a:solidFill>
                <a:latin typeface="Times New Roman" charset="0"/>
              </a:rPr>
              <a:t>الخط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أغلق الله الباب</a:t>
            </a:r>
            <a:endParaRPr kumimoji="0" lang="en-US"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أبحر نوح و عائلته في الفلك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7 :16)</a:t>
            </a:r>
            <a:endParaRPr kumimoji="0" lang="zh-CN" alt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حاصرتهم المياه بعمق والأرض انفتحت لمدة 40 يوما من الأمطار الغزيرة مع الانفجارات البركانية، والتآكل، والزلازل، وأكثر من ذلك (تك 7 : 12, 17). غطت المياه الأرض كلها (تك 7 : 18 - 20). ماتت جميع المخلوقات البرية   (تك 7 : 21 - 22).</a:t>
            </a:r>
          </a:p>
        </p:txBody>
      </p:sp>
      <p:sp>
        <p:nvSpPr>
          <p:cNvPr id="467975" name="Text Box 7"/>
          <p:cNvSpPr txBox="1">
            <a:spLocks noChangeArrowheads="1"/>
          </p:cNvSpPr>
          <p:nvPr/>
        </p:nvSpPr>
        <p:spPr bwMode="auto">
          <a:xfrm>
            <a:off x="3529013" y="3621454"/>
            <a:ext cx="3095625" cy="195068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47 من الطوفان – توقف المطر الكثيف</a:t>
            </a:r>
            <a:endParaRPr kumimoji="0" lang="en-US"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لمدة 110 أيام تالية غطت المياه الأرض (تك 7 : 24) بينما استمر المطر و الإنفجارات المائية تكونت طبقات من الطين, الكثير من الأشياء الميتة تحولت الآن غلى صخور و حفريات .</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أخيراً بدأت المياه بالتناقص</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توقف الفلك على جبال أراراط (تك 8 : 4)</a:t>
            </a:r>
            <a:endParaRPr kumimoji="0" lang="zh-CN" alt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لمدة 74 يوم كان نوح و عائلته ينتظرون بينما استمرت المياه بالتناقص . ريح عظيمة (تك 8 : 1) ساعدت في نقص المياه عن الأرض . ظهرت رؤس الجبال و تشكلت الوديان و استمرت مياه الطوفان بالتجمع في المحيطات الجديدة</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صفر</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63031108"/>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ar-JO" altLang="zh-CN" b="1" dirty="0">
                <a:solidFill>
                  <a:schemeClr val="tx1"/>
                </a:solidFill>
                <a:latin typeface="Times New Roman" charset="0"/>
              </a:rPr>
              <a:t>الخط الزمني للطوفان</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ظهور جبال جديدة</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لأربعين يوم آخر كان جميع من في الفلك ينتظرون بينما بدأت النباتات بالنمو</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نوح يرسل غراباً    (تك 8 : 7)</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بعد أربع فترات تتكون من أسابيع أرسل نوح حمامة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(تك 8 : 8, 10,12)</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استمر مستوى المياه بالتناقص</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آخر حمامة أرسلت لم تعد ثانية</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انتظر نوح 22 يوم آخر بينما بدأت الأرض بالجفاف</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جفاف المياه عن الأرض</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(تك 8 : 14)</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بعد 57 يوم جفت الأرض حتى صارت مناسبة للحياة الحيوانية ( تك 8 : 14)</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مغادرة الفلك</a:t>
            </a:r>
            <a:endParaRPr kumimoji="0" lang="en-US" altLang="zh-CN" sz="16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غادر نوح و عائلته و الحيوانات الفلك لصنع بيوت على الأرض المتغيرة</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ea typeface="ＭＳ Ｐゴシック" charset="0"/>
              </a:rPr>
              <a:t>نوح يبني مذبح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ea typeface="ＭＳ Ｐゴシック" charset="0"/>
              </a:rPr>
              <a:t>(تك 8 : 20)</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قوس قزح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(تك 9 : 14)</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900064067"/>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9" descr="earth">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276600"/>
            <a:ext cx="3013075"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p:txBody>
          <a:bodyPr/>
          <a:lstStyle/>
          <a:p>
            <a:pPr eaLnBrk="1" hangingPunct="1">
              <a:defRPr/>
            </a:pPr>
            <a:r>
              <a:rPr lang="ar-JO" dirty="0">
                <a:solidFill>
                  <a:schemeClr val="tx1"/>
                </a:solidFill>
                <a:effectLst/>
                <a:ea typeface="ＭＳ Ｐゴシック" charset="0"/>
                <a:cs typeface="ＭＳ Ｐゴシック" charset="0"/>
              </a:rPr>
              <a:t>توازي الأدب مع سفر التكوين</a:t>
            </a:r>
            <a:endParaRPr lang="en-US" dirty="0">
              <a:solidFill>
                <a:schemeClr val="tx1"/>
              </a:solidFill>
              <a:effectLst/>
              <a:ea typeface="ＭＳ Ｐゴシック" charset="0"/>
              <a:cs typeface="ＭＳ Ｐゴシック" charset="0"/>
            </a:endParaRPr>
          </a:p>
        </p:txBody>
      </p:sp>
      <p:sp>
        <p:nvSpPr>
          <p:cNvPr id="3076" name="Rectangle 4"/>
          <p:cNvSpPr>
            <a:spLocks noGrp="1" noChangeArrowheads="1"/>
          </p:cNvSpPr>
          <p:nvPr>
            <p:ph type="body" sz="half" idx="1"/>
          </p:nvPr>
        </p:nvSpPr>
        <p:spPr>
          <a:xfrm>
            <a:off x="304800" y="1600200"/>
            <a:ext cx="4724400" cy="2438400"/>
          </a:xfrm>
        </p:spPr>
        <p:txBody>
          <a:bodyPr/>
          <a:lstStyle/>
          <a:p>
            <a:pPr algn="r" eaLnBrk="1" hangingPunct="1">
              <a:buNone/>
              <a:defRPr/>
            </a:pPr>
            <a:r>
              <a:rPr lang="ar-JO" sz="3200" dirty="0">
                <a:ea typeface="ＭＳ Ｐゴシック" charset="0"/>
                <a:cs typeface="ＭＳ Ｐゴシック" charset="0"/>
              </a:rPr>
              <a:t>لاهوت ممفيت</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إنوما إليش</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ملحمة أتراحاسيس</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ملحمة جلجامش</a:t>
            </a:r>
            <a:endParaRPr lang="en-US" sz="3200" dirty="0">
              <a:ea typeface="ＭＳ Ｐゴシック" charset="0"/>
              <a:cs typeface="ＭＳ Ｐゴシック" charset="0"/>
            </a:endParaRPr>
          </a:p>
          <a:p>
            <a:pPr algn="r" eaLnBrk="1" hangingPunct="1">
              <a:buFont typeface="Wingdings" charset="0"/>
              <a:buNone/>
              <a:defRPr/>
            </a:pPr>
            <a:endParaRPr lang="en-US" sz="3200" dirty="0">
              <a:ea typeface="ＭＳ Ｐゴシック" charset="0"/>
              <a:cs typeface="ＭＳ Ｐゴシック" charset="0"/>
            </a:endParaRPr>
          </a:p>
        </p:txBody>
      </p:sp>
      <p:sp>
        <p:nvSpPr>
          <p:cNvPr id="3077" name="Rectangle 5"/>
          <p:cNvSpPr>
            <a:spLocks noGrp="1" noChangeArrowheads="1"/>
          </p:cNvSpPr>
          <p:nvPr>
            <p:ph type="body" sz="half" idx="2"/>
          </p:nvPr>
        </p:nvSpPr>
        <p:spPr>
          <a:xfrm>
            <a:off x="4800600" y="1600200"/>
            <a:ext cx="3886200" cy="2439988"/>
          </a:xfrm>
        </p:spPr>
        <p:txBody>
          <a:bodyPr/>
          <a:lstStyle/>
          <a:p>
            <a:pPr algn="r" eaLnBrk="1" hangingPunct="1">
              <a:buNone/>
              <a:defRPr/>
            </a:pPr>
            <a:r>
              <a:rPr lang="ar-JO" sz="3200" dirty="0">
                <a:ea typeface="ＭＳ Ｐゴシック" charset="0"/>
                <a:cs typeface="ＭＳ Ｐゴシック" charset="0"/>
              </a:rPr>
              <a:t>الخليقة</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الخليقة</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الخليقة و الطوفان</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الطوفان</a:t>
            </a:r>
            <a:endParaRPr lang="en-US" sz="3200" dirty="0">
              <a:ea typeface="ＭＳ Ｐゴシック" charset="0"/>
              <a:cs typeface="ＭＳ Ｐゴシック" charset="0"/>
            </a:endParaRPr>
          </a:p>
        </p:txBody>
      </p:sp>
      <p:sp>
        <p:nvSpPr>
          <p:cNvPr id="72709" name="Text Box 12"/>
          <p:cNvSpPr txBox="1">
            <a:spLocks noChangeArrowheads="1"/>
          </p:cNvSpPr>
          <p:nvPr/>
        </p:nvSpPr>
        <p:spPr bwMode="auto">
          <a:xfrm>
            <a:off x="8535988" y="76200"/>
            <a:ext cx="5838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left)">
                                      <p:cBhvr>
                                        <p:cTn id="7" dur="500"/>
                                        <p:tgtEl>
                                          <p:spTgt spid="30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6">
                                            <p:txEl>
                                              <p:pRg st="1" end="1"/>
                                            </p:txEl>
                                          </p:spTgt>
                                        </p:tgtEl>
                                        <p:attrNameLst>
                                          <p:attrName>style.visibility</p:attrName>
                                        </p:attrNameLst>
                                      </p:cBhvr>
                                      <p:to>
                                        <p:strVal val="visible"/>
                                      </p:to>
                                    </p:set>
                                    <p:animEffect transition="in" filter="wipe(left)">
                                      <p:cBhvr>
                                        <p:cTn id="12" dur="500"/>
                                        <p:tgtEl>
                                          <p:spTgt spid="30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6">
                                            <p:txEl>
                                              <p:pRg st="2" end="2"/>
                                            </p:txEl>
                                          </p:spTgt>
                                        </p:tgtEl>
                                        <p:attrNameLst>
                                          <p:attrName>style.visibility</p:attrName>
                                        </p:attrNameLst>
                                      </p:cBhvr>
                                      <p:to>
                                        <p:strVal val="visible"/>
                                      </p:to>
                                    </p:set>
                                    <p:animEffect transition="in" filter="wipe(left)">
                                      <p:cBhvr>
                                        <p:cTn id="17" dur="500"/>
                                        <p:tgtEl>
                                          <p:spTgt spid="30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6">
                                            <p:txEl>
                                              <p:pRg st="3" end="3"/>
                                            </p:txEl>
                                          </p:spTgt>
                                        </p:tgtEl>
                                        <p:attrNameLst>
                                          <p:attrName>style.visibility</p:attrName>
                                        </p:attrNameLst>
                                      </p:cBhvr>
                                      <p:to>
                                        <p:strVal val="visible"/>
                                      </p:to>
                                    </p:set>
                                    <p:animEffect transition="in" filter="wipe(left)">
                                      <p:cBhvr>
                                        <p:cTn id="22" dur="500"/>
                                        <p:tgtEl>
                                          <p:spTgt spid="30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7">
                                            <p:txEl>
                                              <p:pRg st="0" end="0"/>
                                            </p:txEl>
                                          </p:spTgt>
                                        </p:tgtEl>
                                        <p:attrNameLst>
                                          <p:attrName>style.visibility</p:attrName>
                                        </p:attrNameLst>
                                      </p:cBhvr>
                                      <p:to>
                                        <p:strVal val="visible"/>
                                      </p:to>
                                    </p:set>
                                    <p:animEffect transition="in" filter="wipe(left)">
                                      <p:cBhvr>
                                        <p:cTn id="27" dur="500"/>
                                        <p:tgtEl>
                                          <p:spTgt spid="30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1" end="1"/>
                                            </p:txEl>
                                          </p:spTgt>
                                        </p:tgtEl>
                                        <p:attrNameLst>
                                          <p:attrName>style.visibility</p:attrName>
                                        </p:attrNameLst>
                                      </p:cBhvr>
                                      <p:to>
                                        <p:strVal val="visible"/>
                                      </p:to>
                                    </p:set>
                                    <p:animEffect transition="in" filter="wipe(left)">
                                      <p:cBhvr>
                                        <p:cTn id="32" dur="500"/>
                                        <p:tgtEl>
                                          <p:spTgt spid="307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7">
                                            <p:txEl>
                                              <p:pRg st="2" end="2"/>
                                            </p:txEl>
                                          </p:spTgt>
                                        </p:tgtEl>
                                        <p:attrNameLst>
                                          <p:attrName>style.visibility</p:attrName>
                                        </p:attrNameLst>
                                      </p:cBhvr>
                                      <p:to>
                                        <p:strVal val="visible"/>
                                      </p:to>
                                    </p:set>
                                    <p:animEffect transition="in" filter="wipe(left)">
                                      <p:cBhvr>
                                        <p:cTn id="37" dur="500"/>
                                        <p:tgtEl>
                                          <p:spTgt spid="307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77">
                                            <p:txEl>
                                              <p:pRg st="3" end="3"/>
                                            </p:txEl>
                                          </p:spTgt>
                                        </p:tgtEl>
                                        <p:attrNameLst>
                                          <p:attrName>style.visibility</p:attrName>
                                        </p:attrNameLst>
                                      </p:cBhvr>
                                      <p:to>
                                        <p:strVal val="visible"/>
                                      </p:to>
                                    </p:set>
                                    <p:animEffect transition="in" filter="wipe(left)">
                                      <p:cBhvr>
                                        <p:cTn id="42" dur="500"/>
                                        <p:tgtEl>
                                          <p:spTgt spid="30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P spid="307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سبعة أيام انتظار الطوفان (7 : 4)</a:t>
            </a:r>
          </a:p>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سبعة  أيام انتظار الطوفان (7 :10)</a:t>
            </a:r>
          </a:p>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أربعون يوم من الطوفان (7 :17أ)</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مئة و خمسون يوماً من الإنفجارات المائية (7 : 24)</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rgbClr val="C0FEF9"/>
              </a:buClr>
              <a:buSzPct val="75000"/>
              <a:buFontTx/>
              <a:buNone/>
              <a:tabLst/>
              <a:defRPr/>
            </a:pPr>
            <a:r>
              <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ذكر الله نوح (8 : 1)</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مئة و خمسون يوماً من تضاءل المياه (8 : 3)</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أربعون يوماً من الإنتظار (8 : 6)</a:t>
            </a:r>
          </a:p>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سبعة أيام من الإنتظار (8 : 10)</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0" fontAlgn="base" latinLnBrk="0" hangingPunct="0">
              <a:lnSpc>
                <a:spcPct val="100000"/>
              </a:lnSpc>
              <a:spcBef>
                <a:spcPct val="20000"/>
              </a:spcBef>
              <a:spcAft>
                <a:spcPct val="0"/>
              </a:spcAft>
              <a:buClr>
                <a:srgbClr val="C0FEF9"/>
              </a:buClr>
              <a:buSzPct val="75000"/>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سبعة ايام من الإنتظار (8 : 12)</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57875" name="Rectangle 19"/>
          <p:cNvSpPr>
            <a:spLocks noGrp="1" noChangeArrowheads="1"/>
          </p:cNvSpPr>
          <p:nvPr>
            <p:ph type="title"/>
          </p:nvPr>
        </p:nvSpPr>
        <p:spPr>
          <a:xfrm>
            <a:off x="223838" y="76200"/>
            <a:ext cx="8691562" cy="1066800"/>
          </a:xfrm>
        </p:spPr>
        <p:txBody>
          <a:bodyPr/>
          <a:lstStyle/>
          <a:p>
            <a:pPr algn="ctr">
              <a:defRPr/>
            </a:pPr>
            <a:r>
              <a:rPr lang="ar-JO" altLang="zh-CN" dirty="0">
                <a:solidFill>
                  <a:srgbClr val="FFFF00"/>
                </a:solidFill>
                <a:ea typeface="ＭＳ Ｐゴシック" charset="0"/>
                <a:cs typeface="Arial" panose="020B0604020202020204" pitchFamily="34" charset="0"/>
              </a:rPr>
              <a:t>توازي الطوفان</a:t>
            </a:r>
            <a:endParaRPr lang="en-US" altLang="zh-CN" dirty="0">
              <a:solidFill>
                <a:srgbClr val="FFFF00"/>
              </a:solidFill>
              <a:ea typeface="ＭＳ Ｐゴシック" charset="0"/>
              <a:cs typeface="Arial" panose="020B0604020202020204" pitchFamily="34" charset="0"/>
            </a:endParaRPr>
          </a:p>
        </p:txBody>
      </p:sp>
      <p:sp>
        <p:nvSpPr>
          <p:cNvPr id="1657878" name="Text Box 22"/>
          <p:cNvSpPr txBox="1">
            <a:spLocks noChangeArrowheads="1"/>
          </p:cNvSpPr>
          <p:nvPr/>
        </p:nvSpPr>
        <p:spPr bwMode="auto">
          <a:xfrm>
            <a:off x="1835150" y="6096000"/>
            <a:ext cx="7340600" cy="707886"/>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جوردون وينهام, تكوين 1 – 15, تفسير الكتاب المقدس ( دالاس: الكلمات الكتابية, 1994)</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57879" name="Rectangle 23"/>
          <p:cNvSpPr>
            <a:spLocks noChangeArrowheads="1"/>
          </p:cNvSpPr>
          <p:nvPr/>
        </p:nvSpPr>
        <p:spPr bwMode="auto">
          <a:xfrm>
            <a:off x="3000364" y="3255963"/>
            <a:ext cx="2571768"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B038"/>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2899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ar-JO" dirty="0"/>
              <a:t>حياة الآباء الطويلة</a:t>
            </a:r>
            <a:endParaRPr lang="en-US" dirty="0"/>
          </a:p>
        </p:txBody>
      </p:sp>
      <p:pic>
        <p:nvPicPr>
          <p:cNvPr id="626690" name="Picture 3" descr="Human lifespan b4-aft floo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الناس عند موتهم</a:t>
            </a:r>
            <a:endParaRPr kumimoji="0" lang="en-US"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يوضح الطوفان سبب تقصير عمر الإنسان</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6114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الملوك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نقشت حوالي 1800 ق.م      (حوالي 600 سنة بعد الطوفان)</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endParaRPr lang="en-US" sz="9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عشرة من هؤلاء الملوك قبل الطوفان قيل أنهم عاشوا ما بين 21000 إلى 43200 سنة لكل منهم (أنظر تك 5)</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Arnold &amp; Beyer, Readings from the ANE, 150</a:t>
            </a:r>
          </a:p>
        </p:txBody>
      </p:sp>
      <p:sp>
        <p:nvSpPr>
          <p:cNvPr id="189445" name="Text Box 17"/>
          <p:cNvSpPr txBox="1">
            <a:spLocks noChangeArrowheads="1"/>
          </p:cNvSpPr>
          <p:nvPr/>
        </p:nvSpPr>
        <p:spPr bwMode="auto">
          <a:xfrm>
            <a:off x="8473528" y="44450"/>
            <a:ext cx="5725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64أ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00927569"/>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lgn="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الملوك و سنوات الحكم</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ألوليم</a:t>
            </a:r>
            <a:r>
              <a:rPr lang="ar-JO" sz="2800" b="1" dirty="0">
                <a:solidFill>
                  <a:srgbClr val="FFFF00"/>
                </a:solidFill>
                <a:latin typeface="Arial" panose="020B0604020202020204" pitchFamily="34" charset="0"/>
                <a:ea typeface="ＭＳ Ｐゴシック" charset="0"/>
                <a:cs typeface="Arial" panose="020B0604020202020204" pitchFamily="34" charset="0"/>
              </a:rPr>
              <a:t>                        28800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ألالجار                      36000 43200</a:t>
            </a:r>
            <a:r>
              <a:rPr lang="en-US" sz="2800" b="1" dirty="0">
                <a:solidFill>
                  <a:schemeClr val="bg1"/>
                </a:solidFill>
                <a:latin typeface="Arial" panose="020B0604020202020204" pitchFamily="34" charset="0"/>
                <a:ea typeface="ＭＳ Ｐゴシック" charset="0"/>
                <a:cs typeface="Arial" panose="020B0604020202020204" pitchFamily="34" charset="0"/>
              </a:rPr>
              <a:t>                  </a:t>
            </a:r>
            <a:r>
              <a:rPr lang="ar-JO" sz="2800" b="1" dirty="0">
                <a:solidFill>
                  <a:schemeClr val="bg1"/>
                </a:solidFill>
                <a:latin typeface="Arial" panose="020B0604020202020204" pitchFamily="34" charset="0"/>
                <a:ea typeface="ＭＳ Ｐゴシック" charset="0"/>
                <a:cs typeface="Arial" panose="020B0604020202020204" pitchFamily="34" charset="0"/>
              </a:rPr>
              <a:t>إنمن لوانا إنمن قالانا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r>
              <a:rPr lang="ar-JO" sz="2800" b="1" dirty="0">
                <a:solidFill>
                  <a:schemeClr val="bg1"/>
                </a:solidFill>
                <a:latin typeface="Arial" panose="020B0604020202020204" pitchFamily="34" charset="0"/>
                <a:ea typeface="ＭＳ Ｐゴシック" charset="0"/>
                <a:cs typeface="Arial" panose="020B0604020202020204" pitchFamily="34" charset="0"/>
              </a:rPr>
              <a:t> دوموزي                    36000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إنسي بازيانا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إنمي دورانا                 21000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يوربا توتو                  18600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endParaRPr lang="en-US" sz="2800" b="1" u="sng"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المجموع                  241000 </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9149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عندما تنزل الملكية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السماء</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صار ألوليم ملكاً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حكم 28800 سنة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ثمانية ملوك حكموا لمدة 241000 سنة ثم فاضت مياه الطوفان على الأرض</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Arnold &amp; Beyer, Readings from the ANE, 150</a:t>
            </a:r>
          </a:p>
        </p:txBody>
      </p:sp>
      <p:sp>
        <p:nvSpPr>
          <p:cNvPr id="191494" name="Text Box 17"/>
          <p:cNvSpPr txBox="1">
            <a:spLocks noChangeArrowheads="1"/>
          </p:cNvSpPr>
          <p:nvPr/>
        </p:nvSpPr>
        <p:spPr bwMode="auto">
          <a:xfrm>
            <a:off x="8473528" y="44450"/>
            <a:ext cx="5725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64أ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83912424"/>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صرت 969 سنة للتو و الناس يقولون لي كم أنا عجوز  و أنا أقول لهم أنني لست عجوزاً لكن الأرض قديمة و هي تكبرني بحوالي 700 سنة</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آمن متوشالح بقدم الأرض</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3200" dirty="0">
                <a:solidFill>
                  <a:srgbClr val="FFFFFF"/>
                </a:solidFill>
                <a:ea typeface="ＭＳ Ｐゴシック" charset="0"/>
              </a:rPr>
              <a:t>متوشالح</a:t>
            </a:r>
            <a:endParaRPr lang="en-US" altLang="zh-CN" sz="3200" dirty="0">
              <a:solidFill>
                <a:srgbClr val="FFFFFF"/>
              </a:solidFill>
              <a:ea typeface="ＭＳ Ｐゴシック" charset="0"/>
            </a:endParaRP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796136" y="609600"/>
            <a:ext cx="3347864" cy="4724400"/>
          </a:xfrm>
        </p:spPr>
        <p:txBody>
          <a:bodyPr/>
          <a:lstStyle/>
          <a:p>
            <a:pPr eaLnBrk="1" hangingPunct="1">
              <a:defRPr/>
            </a:pPr>
            <a:r>
              <a:rPr lang="ar-JO" sz="3600" dirty="0">
                <a:solidFill>
                  <a:srgbClr val="FFFFFF"/>
                </a:solidFill>
                <a:effectLst>
                  <a:outerShdw blurRad="38100" dist="38100" dir="2700000" algn="tl">
                    <a:srgbClr val="010199"/>
                  </a:outerShdw>
                </a:effectLst>
                <a:ea typeface="ＭＳ Ｐゴシック" charset="0"/>
                <a:cs typeface="ＭＳ Ｐゴシック" charset="0"/>
              </a:rPr>
              <a:t>لماذا لم تدخل الديناصورات إلى فلك نوح ؟</a:t>
            </a:r>
            <a:endParaRPr lang="en-US" sz="3600" dirty="0">
              <a:solidFill>
                <a:srgbClr val="FFFFFF"/>
              </a:solidFill>
              <a:effectLst>
                <a:outerShdw blurRad="38100" dist="38100" dir="2700000" algn="tl">
                  <a:srgbClr val="010199"/>
                </a:outerShdw>
              </a:effectLst>
              <a:ea typeface="ＭＳ Ｐゴシック" charset="0"/>
              <a:cs typeface="ＭＳ Ｐゴシック" charset="0"/>
            </a:endParaRPr>
          </a:p>
        </p:txBody>
      </p:sp>
      <p:pic>
        <p:nvPicPr>
          <p:cNvPr id="8499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85776"/>
            <a:ext cx="5756275" cy="814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ar-JO" altLang="zh-CN" sz="3600" dirty="0">
                <a:ea typeface="ＭＳ Ｐゴシック" charset="0"/>
              </a:rPr>
              <a:t>تكوين 6 : 19</a:t>
            </a:r>
            <a:endParaRPr lang="en-US" altLang="zh-CN" sz="3600" dirty="0">
              <a:ea typeface="ＭＳ Ｐゴシック" charset="0"/>
            </a:endParaRP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من كل حي من كل ذي جسد اثنين من كل تدخل إلى الفلك لاستبقائها معك تكون ذكراً و أنثى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9441849"/>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ABD03456-B95F-410E-86AA-4C029CBCADC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4488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descr="Medium wood"/>
          <p:cNvSpPr>
            <a:spLocks noGrp="1" noChangeArrowheads="1"/>
          </p:cNvSpPr>
          <p:nvPr>
            <p:ph type="ctrTitle"/>
          </p:nvPr>
        </p:nvSpPr>
        <p:spPr>
          <a:xfrm>
            <a:off x="0" y="152400"/>
            <a:ext cx="8686800" cy="1371600"/>
          </a:xfrm>
          <a:blipFill dpi="0" rotWithShape="1">
            <a:blip r:embed="rId4" cstate="print"/>
            <a:srcRect/>
            <a:tile tx="0" ty="0" sx="100000" sy="100000" flip="none" algn="tl"/>
          </a:blipFill>
        </p:spPr>
        <p:txBody>
          <a:bodyPr/>
          <a:lstStyle/>
          <a:p>
            <a:pPr eaLnBrk="1" hangingPunct="1">
              <a:defRPr/>
            </a:pPr>
            <a:r>
              <a:rPr lang="ar-JO" sz="4400" dirty="0">
                <a:solidFill>
                  <a:schemeClr val="tx1"/>
                </a:solidFill>
                <a:effectLst>
                  <a:outerShdw blurRad="38100" dist="38100" dir="2700000" algn="tl">
                    <a:srgbClr val="000000">
                      <a:alpha val="43137"/>
                    </a:srgbClr>
                  </a:outerShdw>
                </a:effectLst>
                <a:ea typeface="ＭＳ Ｐゴシック" charset="0"/>
                <a:cs typeface="ＭＳ Ｐゴシック" charset="0"/>
              </a:rPr>
              <a:t>نقار الخشب كان موجوداً في الفلك أيضاً</a:t>
            </a:r>
            <a:endParaRPr lang="en-US" sz="4400" dirty="0">
              <a:solidFill>
                <a:schemeClr val="tx1"/>
              </a:solidFill>
              <a:effectLst>
                <a:outerShdw blurRad="38100" dist="38100" dir="2700000" algn="tl">
                  <a:srgbClr val="000000">
                    <a:alpha val="43137"/>
                  </a:srgbClr>
                </a:outerShdw>
              </a:effectLst>
              <a:ea typeface="ＭＳ Ｐゴシック" charset="0"/>
              <a:cs typeface="ＭＳ Ｐゴシック" charset="0"/>
            </a:endParaRPr>
          </a:p>
        </p:txBody>
      </p:sp>
      <p:sp>
        <p:nvSpPr>
          <p:cNvPr id="39940" name="Rectangle 4"/>
          <p:cNvSpPr>
            <a:spLocks noGrp="1" noChangeArrowheads="1"/>
          </p:cNvSpPr>
          <p:nvPr>
            <p:ph type="subTitle" idx="1"/>
          </p:nvPr>
        </p:nvSpPr>
        <p:spPr>
          <a:xfrm>
            <a:off x="2743200" y="6172200"/>
            <a:ext cx="6718300" cy="685800"/>
          </a:xfrm>
          <a:gradFill rotWithShape="1">
            <a:gsLst>
              <a:gs pos="0">
                <a:schemeClr val="bg2"/>
              </a:gs>
              <a:gs pos="50000">
                <a:schemeClr val="bg2">
                  <a:gamma/>
                  <a:shade val="6275"/>
                  <a:invGamma/>
                </a:schemeClr>
              </a:gs>
              <a:gs pos="100000">
                <a:schemeClr val="bg2"/>
              </a:gs>
            </a:gsLst>
            <a:lin ang="5400000" scaled="1"/>
          </a:gradFill>
        </p:spPr>
        <p:txBody>
          <a:bodyPr/>
          <a:lstStyle/>
          <a:p>
            <a:pPr eaLnBrk="1" hangingPunct="1">
              <a:buFont typeface="Wingdings" charset="0"/>
              <a:buNone/>
              <a:defRPr/>
            </a:pPr>
            <a:r>
              <a:rPr lang="ar-JO" altLang="ja-JP" dirty="0">
                <a:effectLst>
                  <a:outerShdw blurRad="38100" dist="38100" dir="2700000" algn="tl">
                    <a:srgbClr val="000000"/>
                  </a:outerShdw>
                </a:effectLst>
                <a:ea typeface="ＭＳ Ｐゴシック" charset="0"/>
                <a:cs typeface="ＭＳ Ｐゴシック" charset="0"/>
              </a:rPr>
              <a:t>اثنين من كل نوع</a:t>
            </a:r>
            <a:endParaRPr lang="en-US" dirty="0">
              <a:effectLst>
                <a:outerShdw blurRad="38100" dist="38100" dir="2700000" algn="tl">
                  <a:srgbClr val="000000"/>
                </a:outerShdw>
              </a:effectLst>
              <a:ea typeface="ＭＳ Ｐゴシック" charset="0"/>
              <a:cs typeface="ＭＳ Ｐゴシック" charset="0"/>
            </a:endParaRPr>
          </a:p>
        </p:txBody>
      </p:sp>
      <p:sp>
        <p:nvSpPr>
          <p:cNvPr id="39941" name="Oval 5"/>
          <p:cNvSpPr>
            <a:spLocks noChangeArrowheads="1"/>
          </p:cNvSpPr>
          <p:nvPr/>
        </p:nvSpPr>
        <p:spPr bwMode="auto">
          <a:xfrm>
            <a:off x="6324600" y="1219200"/>
            <a:ext cx="2590800" cy="35814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16891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تكوين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860243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7 - 8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algn="r" eaLnBrk="1" hangingPunct="1"/>
            <a:br>
              <a:rPr lang="en-US" altLang="zh-CN" sz="4000" dirty="0">
                <a:ea typeface="ＭＳ Ｐゴシック" charset="0"/>
              </a:rPr>
            </a:br>
            <a:r>
              <a:rPr lang="ar-JO" altLang="zh-CN" sz="4000" dirty="0">
                <a:ea typeface="ＭＳ Ｐゴシック" charset="0"/>
              </a:rPr>
              <a:t>هل كان هناك فرق إذا كان الطوفان كونياً</a:t>
            </a:r>
            <a:endParaRPr lang="en-US" altLang="zh-CN" sz="4000" dirty="0">
              <a:ea typeface="ＭＳ Ｐゴシック" charset="0"/>
            </a:endParaRPr>
          </a:p>
        </p:txBody>
      </p:sp>
      <p:pic>
        <p:nvPicPr>
          <p:cNvPr id="6" name="Picture 5"/>
          <p:cNvPicPr>
            <a:picLocks noChangeAspect="1"/>
          </p:cNvPicPr>
          <p:nvPr/>
        </p:nvPicPr>
        <p:blipFill>
          <a:blip r:embed="rId3" cstate="print"/>
          <a:stretch>
            <a:fillRect/>
          </a:stretch>
        </p:blipFill>
        <p:spPr>
          <a:xfrm>
            <a:off x="0" y="-1043330"/>
            <a:ext cx="9144000" cy="5422232"/>
          </a:xfrm>
          <a:prstGeom prst="rect">
            <a:avLst/>
          </a:prstGeom>
        </p:spPr>
      </p:pic>
    </p:spTree>
    <p:extLst>
      <p:ext uri="{BB962C8B-B14F-4D97-AF65-F5344CB8AC3E}">
        <p14:creationId xmlns:p14="http://schemas.microsoft.com/office/powerpoint/2010/main" val="1832610312"/>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4765675" y="277813"/>
            <a:ext cx="4114800" cy="1093787"/>
          </a:xfrm>
        </p:spPr>
        <p:txBody>
          <a:bodyPr/>
          <a:lstStyle/>
          <a:p>
            <a:pPr eaLnBrk="1" hangingPunct="1">
              <a:defRPr/>
            </a:pPr>
            <a:r>
              <a:rPr lang="ar-JO" dirty="0">
                <a:solidFill>
                  <a:schemeClr val="bg1"/>
                </a:solidFill>
                <a:ea typeface="ＭＳ Ｐゴシック" charset="0"/>
                <a:cs typeface="ＭＳ Ｐゴシック" charset="0"/>
              </a:rPr>
              <a:t>ملحمة أتراحاسيس</a:t>
            </a:r>
            <a:endParaRPr lang="en-US" dirty="0">
              <a:ea typeface="ＭＳ Ｐゴシック" charset="0"/>
              <a:cs typeface="ＭＳ Ｐゴシック" charset="0"/>
            </a:endParaRPr>
          </a:p>
        </p:txBody>
      </p:sp>
      <p:sp>
        <p:nvSpPr>
          <p:cNvPr id="50179" name="Rectangle 3"/>
          <p:cNvSpPr>
            <a:spLocks noGrp="1" noChangeArrowheads="1"/>
          </p:cNvSpPr>
          <p:nvPr>
            <p:ph type="body" sz="half" idx="1"/>
          </p:nvPr>
        </p:nvSpPr>
        <p:spPr>
          <a:xfrm>
            <a:off x="228600" y="457200"/>
            <a:ext cx="3622675" cy="6172200"/>
          </a:xfrm>
        </p:spPr>
        <p:txBody>
          <a:bodyPr/>
          <a:lstStyle/>
          <a:p>
            <a:pPr marL="0" indent="0" algn="ctr" eaLnBrk="1" hangingPunct="1">
              <a:lnSpc>
                <a:spcPct val="90000"/>
              </a:lnSpc>
              <a:buNone/>
              <a:defRPr/>
            </a:pPr>
            <a:r>
              <a:rPr lang="ru-RU" altLang="ja-JP" dirty="0">
                <a:ea typeface="ＭＳ Ｐゴシック" charset="0"/>
                <a:cs typeface="ＭＳ Ｐゴシック" charset="0"/>
              </a:rPr>
              <a:t>"</a:t>
            </a:r>
            <a:r>
              <a:rPr lang="ar-JO" dirty="0">
                <a:ea typeface="ＭＳ Ｐゴシック" charset="0"/>
                <a:cs typeface="ＭＳ Ｐゴシック" charset="0"/>
              </a:rPr>
              <a:t> دع الآلهة الولّادة تخلق نسلا، وتسمح للإنسان أن يتحمل كدح الآلهة... خُلق الإنسان حتى يتحمل النير... دع نينتو يخلط الطين، أن الله والإنسان قد يكونان مختلطين تماما في الطين، فليكن هناك روح من لحم الله </a:t>
            </a:r>
            <a:r>
              <a:rPr lang="ru-RU" altLang="ja-JP" dirty="0">
                <a:ea typeface="ＭＳ Ｐゴシック" charset="0"/>
                <a:cs typeface="ＭＳ Ｐゴシック" charset="0"/>
              </a:rPr>
              <a:t>"</a:t>
            </a:r>
            <a:br>
              <a:rPr lang="en-US" altLang="ja-JP" dirty="0">
                <a:ea typeface="ＭＳ Ｐゴシック" charset="0"/>
                <a:cs typeface="ＭＳ Ｐゴシック" charset="0"/>
              </a:rPr>
            </a:br>
            <a:r>
              <a:rPr lang="en-US" dirty="0">
                <a:ea typeface="ＭＳ Ｐゴシック" charset="0"/>
                <a:cs typeface="ＭＳ Ｐゴシック" charset="0"/>
              </a:rPr>
              <a:t>(</a:t>
            </a:r>
            <a:r>
              <a:rPr lang="ar-JO" dirty="0">
                <a:ea typeface="ＭＳ Ｐゴシック" charset="0"/>
                <a:cs typeface="ＭＳ Ｐゴシック" charset="0"/>
              </a:rPr>
              <a:t>آرنولد/باير,24</a:t>
            </a:r>
            <a:r>
              <a:rPr lang="en-US" dirty="0">
                <a:ea typeface="ＭＳ Ｐゴシック" charset="0"/>
                <a:cs typeface="ＭＳ Ｐゴシック" charset="0"/>
              </a:rPr>
              <a:t>)</a:t>
            </a:r>
          </a:p>
        </p:txBody>
      </p:sp>
      <p:sp>
        <p:nvSpPr>
          <p:cNvPr id="50180" name="Rectangle 4"/>
          <p:cNvSpPr>
            <a:spLocks noGrp="1" noChangeArrowheads="1"/>
          </p:cNvSpPr>
          <p:nvPr>
            <p:ph type="body" sz="half" idx="2"/>
          </p:nvPr>
        </p:nvSpPr>
        <p:spPr>
          <a:xfrm>
            <a:off x="4689475" y="1524000"/>
            <a:ext cx="4419600" cy="4572000"/>
          </a:xfrm>
        </p:spPr>
        <p:txBody>
          <a:bodyPr/>
          <a:lstStyle/>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أكادي (1650 ق.م)</a:t>
            </a:r>
            <a:r>
              <a:rPr lang="en-US" dirty="0">
                <a:solidFill>
                  <a:schemeClr val="bg1"/>
                </a:solidFill>
                <a:effectLst>
                  <a:outerShdw blurRad="38100" dist="38100" dir="2700000" algn="tl">
                    <a:srgbClr val="FFFFFF"/>
                  </a:outerShdw>
                </a:effectLst>
                <a:ea typeface="ＭＳ Ｐゴシック" charset="0"/>
                <a:cs typeface="ＭＳ Ｐゴシック" charset="0"/>
              </a:rPr>
              <a:t> </a:t>
            </a: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قصص الخلق و الطوفان</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تم خلق الإنسان لمساعدة الآلهة الكادحة</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تم صنع الإنسان من الطين</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altLang="zh-CN" sz="3200" dirty="0">
                <a:solidFill>
                  <a:schemeClr val="tx1"/>
                </a:solidFill>
                <a:effectLst/>
                <a:ea typeface="ＭＳ Ｐゴシック" charset="0"/>
                <a:cs typeface="ＭＳ Ｐゴシック" charset="0"/>
              </a:rPr>
              <a:t>د. هوغ روس : مدافع عن الطوفان الشرق أوسطي</a:t>
            </a:r>
            <a:endParaRPr lang="en-US" altLang="zh-CN" sz="3200" dirty="0">
              <a:solidFill>
                <a:schemeClr val="tx1"/>
              </a:solidFill>
              <a:effectLst/>
              <a:ea typeface="ＭＳ Ｐゴシック" charset="0"/>
              <a:cs typeface="ＭＳ Ｐゴシック" charset="0"/>
            </a:endParaRP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ربما امتد طوفان التكوين إلى ما وراء بلاد ما بين النهرين. ترتبط معظم أسماء الأماكن المسجلة في تكوين 2-8 بمواقع داخل بلاد ما بين النهرين ، لكن بعضها ليس كذلك. الاستثناءات البارزة هي نهري فيشون وجيحون اللذان يتدفقان من الجزء الجنوبي من شبه الجزيرة العربية. يبدو من المحتمل أن فيضان سفر التكوين غمر ليس فقط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بلاد ما بين النهرين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ولكن أيضًا منطقة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الخليج الفارسي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بأكملها وجزء كبير من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جنوب الجزيرة العربية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أيضًا</a:t>
            </a:r>
            <a:r>
              <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endParaRPr kumimoji="0" lang="en-US" sz="28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pic>
        <p:nvPicPr>
          <p:cNvPr id="227332" name="Picture 5" descr="Gen 6 Hugh 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rPr>
              <a:t>http://</a:t>
            </a:r>
            <a:r>
              <a:rPr kumimoji="0" lang="en-US" sz="2000" b="1"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2" charset="-128"/>
                <a:cs typeface="ＭＳ Ｐゴシック" pitchFamily="-112" charset="-128"/>
              </a:rPr>
              <a:t>www.reasons.org</a:t>
            </a: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rPr>
              <a:t>/exploring-extent-flood-what-bible-says-part-two</a:t>
            </a:r>
          </a:p>
        </p:txBody>
      </p:sp>
      <p:sp>
        <p:nvSpPr>
          <p:cNvPr id="227334" name="Text Box 5"/>
          <p:cNvSpPr txBox="1">
            <a:spLocks noChangeArrowheads="1"/>
          </p:cNvSpPr>
          <p:nvPr/>
        </p:nvSpPr>
        <p:spPr bwMode="auto">
          <a:xfrm>
            <a:off x="8358215" y="0"/>
            <a:ext cx="97643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77آي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1088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altLang="zh-CN" sz="3200" dirty="0">
                <a:solidFill>
                  <a:schemeClr val="tx1"/>
                </a:solidFill>
                <a:effectLst/>
                <a:ea typeface="ＭＳ Ｐゴシック" charset="0"/>
                <a:cs typeface="ＭＳ Ｐゴシック" charset="0"/>
              </a:rPr>
              <a:t>د. هوغ روس : مدافع عن الطوفان الشرق أوسطي</a:t>
            </a:r>
            <a:endParaRPr lang="en-US" altLang="zh-CN" sz="3200" dirty="0">
              <a:solidFill>
                <a:schemeClr val="tx1"/>
              </a:solidFill>
              <a:effectLst/>
              <a:ea typeface="ＭＳ Ｐゴシック" charset="0"/>
              <a:cs typeface="ＭＳ Ｐゴシック" charset="0"/>
            </a:endParaRP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لماذا يدافع روس عن طوفان محدود ؟</a:t>
            </a:r>
            <a:endParaRPr kumimoji="0" lang="en-US" sz="28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pic>
        <p:nvPicPr>
          <p:cNvPr id="229380" name="Picture 5" descr="Gen 6 Hugh 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rPr>
              <a:t>http://</a:t>
            </a:r>
            <a:r>
              <a:rPr kumimoji="0" lang="en-US" sz="2000" b="1"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2" charset="-128"/>
                <a:cs typeface="ＭＳ Ｐゴシック" pitchFamily="-112" charset="-128"/>
              </a:rPr>
              <a:t>www.reasons.org</a:t>
            </a: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rPr>
              <a:t>/exploring-extent-flood-what-bible-says-part-two</a:t>
            </a:r>
          </a:p>
        </p:txBody>
      </p:sp>
      <p:sp>
        <p:nvSpPr>
          <p:cNvPr id="9" name="Title 1"/>
          <p:cNvSpPr txBox="1">
            <a:spLocks/>
          </p:cNvSpPr>
          <p:nvPr/>
        </p:nvSpPr>
        <p:spPr bwMode="auto">
          <a:xfrm>
            <a:off x="3782888" y="2743200"/>
            <a:ext cx="5181600" cy="1219200"/>
          </a:xfrm>
          <a:prstGeom prst="rect">
            <a:avLst/>
          </a:prstGeom>
          <a:noFill/>
          <a:ln w="9525">
            <a:noFill/>
            <a:miter lim="800000"/>
            <a:headEnd/>
            <a:tailEnd/>
          </a:ln>
          <a:effectLst/>
        </p:spPr>
        <p:txBody>
          <a:bodyPr anchor="ctr" anchorCtr="1"/>
          <a:lstStyle/>
          <a:p>
            <a:pPr marL="514350" marR="0" lvl="0" indent="-514350" algn="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rPr>
              <a:t>1. افتراض مسبق عن قدم الأرض</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rPr>
              <a:t>2. معنى العالم في مقاطع العهد القديم الأخرى</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229383" name="Text Box 5"/>
          <p:cNvSpPr txBox="1">
            <a:spLocks noChangeArrowheads="1"/>
          </p:cNvSpPr>
          <p:nvPr/>
        </p:nvSpPr>
        <p:spPr bwMode="auto">
          <a:xfrm>
            <a:off x="8358215" y="0"/>
            <a:ext cx="97643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77آي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2399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ＭＳ Ｐゴシック" charset="0"/>
              </a:rPr>
              <a:t>لكن لماذا لا يكون الطوفان محلياً ؟</a:t>
            </a:r>
            <a:endParaRPr lang="en-US" altLang="zh-CN" dirty="0">
              <a:solidFill>
                <a:schemeClr val="tx1"/>
              </a:solidFill>
              <a:effectLst/>
              <a:ea typeface="ＭＳ Ｐゴシック" charset="0"/>
              <a:cs typeface="ＭＳ Ｐゴシック" charset="0"/>
            </a:endParaRPr>
          </a:p>
        </p:txBody>
      </p:sp>
      <p:sp>
        <p:nvSpPr>
          <p:cNvPr id="3" name="Title 1"/>
          <p:cNvSpPr txBox="1">
            <a:spLocks/>
          </p:cNvSpPr>
          <p:nvPr/>
        </p:nvSpPr>
        <p:spPr bwMode="auto">
          <a:xfrm>
            <a:off x="2339752" y="1268760"/>
            <a:ext cx="6804248"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55600" marR="0" lvl="0" indent="-35560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55600" marR="0" lvl="0" indent="-355600" algn="r" defTabSz="914400" rtl="0" eaLnBrk="0" fontAlgn="base" latinLnBrk="0" hangingPunct="0">
              <a:lnSpc>
                <a:spcPct val="100000"/>
              </a:lnSpc>
              <a:spcBef>
                <a:spcPct val="0"/>
              </a:spcBef>
              <a:spcAft>
                <a:spcPct val="0"/>
              </a:spcAft>
              <a:buClrTx/>
              <a:buSzTx/>
              <a:buFont typeface="Arial"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إذا كان الطوفان محلياً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فلماذا قام نوح ببناء الفلك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كان يمكنه أن يمشي للجهة المقابلة من الجبال و يبتعد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55600" marR="0" lvl="0" indent="-3556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عنه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55600" marR="0" lvl="0" indent="-355600" algn="r"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endParaRPr>
          </a:p>
          <a:p>
            <a:pPr marL="355600" marR="0" lvl="0" indent="-3556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 إذا  كان الطوفان محلياً </a:t>
            </a:r>
            <a:r>
              <a:rPr kumimoji="0" lang="ar-JO"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rPr>
              <a:t>لماذا أرسل الله الحيوانات إلى الفلك </a:t>
            </a: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ليهربوا من الموت ؟ سيكون هناك حيوانات موجودة للتناسل في حال موت حيوانات معينة </a:t>
            </a:r>
            <a:endParaRPr kumimoji="0" lang="en-US" sz="2800" b="1" u="none" strike="noStrike" kern="1200" cap="none" spc="0" normalizeH="0" baseline="0" noProof="0" dirty="0">
              <a:ln>
                <a:noFill/>
              </a:ln>
              <a:solidFill>
                <a:srgbClr val="B2B2B2"/>
              </a:solidFill>
              <a:effectLst>
                <a:outerShdw blurRad="38100" dist="38100" dir="2700000" algn="tl">
                  <a:srgbClr val="000000">
                    <a:alpha val="43137"/>
                  </a:srgbClr>
                </a:outerShdw>
              </a:effectLst>
              <a:uLnTx/>
              <a:uFillTx/>
              <a:latin typeface="Arial" panose="020B0604020202020204" pitchFamily="34" charset="0"/>
              <a:ea typeface="ＭＳ Ｐゴシック" charset="0"/>
            </a:endParaRP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كين هام و تيري مورتنسون</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ما الخطأ في الخلق المتنامي</a:t>
            </a: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b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in The New Answers Book 2 [http://www.answersingenesis.org/articles/nab2/whats-wrong-with-progressive-creation]</a:t>
            </a:r>
            <a:endParaRPr kumimoji="0" lang="en-US" sz="16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231429"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77جي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4"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ＭＳ Ｐゴシック" charset="0"/>
              </a:rPr>
              <a:t>لكن لماذا لا يكون الطوفان محلياً</a:t>
            </a:r>
            <a:endParaRPr lang="en-US" altLang="zh-CN" dirty="0">
              <a:solidFill>
                <a:schemeClr val="tx1"/>
              </a:solidFill>
              <a:effectLst/>
              <a:ea typeface="ＭＳ Ｐゴシック" charset="0"/>
              <a:cs typeface="ＭＳ Ｐゴシック" charset="0"/>
            </a:endParaRPr>
          </a:p>
        </p:txBody>
      </p:sp>
      <p:sp>
        <p:nvSpPr>
          <p:cNvPr id="3" name="Title 1"/>
          <p:cNvSpPr txBox="1">
            <a:spLocks/>
          </p:cNvSpPr>
          <p:nvPr/>
        </p:nvSpPr>
        <p:spPr bwMode="auto">
          <a:xfrm>
            <a:off x="2286000" y="1124744"/>
            <a:ext cx="6858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55600" marR="0" lvl="0" indent="-35560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a:p>
            <a:pPr marL="355600" marR="0" lvl="0" indent="-3556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إذا كان الطوفان محلياً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فلماذا كان الفلك كبيراً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حتى يحمل كل هذه الأنواع من الحيوانات الفقارية ؟ إذا كانت حيوانات بلاد ما بين النهرين على متن الفلك فكان يمكن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55600" marR="0" lvl="0" indent="-3556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أن يكون الفلك أصغر بكثير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55600" marR="0" lvl="0" indent="-355600"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55600" marR="0" lvl="0" indent="-3556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FFFFFF"/>
                  </a:outerShdw>
                </a:effectLst>
                <a:uLnTx/>
                <a:uFillTx/>
                <a:latin typeface="Arial" panose="020B0604020202020204" pitchFamily="34" charset="0"/>
                <a:ea typeface="ＭＳ Ｐゴシック" charset="0"/>
              </a:rPr>
              <a:t>* إذا كان الطوفان محلياً لماذا أرسلت</a:t>
            </a:r>
            <a:r>
              <a:rPr kumimoji="0" lang="ar-JO" sz="2800" b="1" u="none" strike="noStrike" kern="1200" cap="none" spc="0" normalizeH="0" baseline="0" noProof="0" dirty="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charset="0"/>
              </a:rPr>
              <a:t> الطيور </a:t>
            </a:r>
            <a:r>
              <a:rPr kumimoji="0" lang="ar-JO" sz="2800" b="1" u="none" strike="noStrike" kern="1200" cap="none" spc="0" normalizeH="0" baseline="0" noProof="0" dirty="0">
                <a:ln>
                  <a:noFill/>
                </a:ln>
                <a:solidFill>
                  <a:srgbClr val="FFFFFF"/>
                </a:solidFill>
                <a:effectLst>
                  <a:outerShdw blurRad="38100" dist="38100" dir="2700000" algn="tl">
                    <a:srgbClr val="FFFFFF"/>
                  </a:outerShdw>
                </a:effectLst>
                <a:uLnTx/>
                <a:uFillTx/>
                <a:latin typeface="Arial" panose="020B0604020202020204" pitchFamily="34" charset="0"/>
                <a:ea typeface="ＭＳ Ｐゴシック" charset="0"/>
              </a:rPr>
              <a:t>إلى الفلك ؟ كان يمكن لهم أن يستخدموا أجنحتهم و يطيروا إلى جبال أخرى </a:t>
            </a:r>
            <a:endParaRPr kumimoji="0" lang="en-US" sz="28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كين هام و تيري مورتنسون</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ما الخطأ في الخلق المتنامي</a:t>
            </a: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b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in The New Answers Book 2 [http://www.answersingenesis.org/articles/nab2/whats-wrong-with-progressive-creation]</a:t>
            </a:r>
            <a:endParaRPr kumimoji="0" lang="en-US" sz="16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233477"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77جي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2138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ＭＳ Ｐゴシック" charset="0"/>
              </a:rPr>
              <a:t>لكن لماذا لا يكون الطوفان محلياً ؟</a:t>
            </a:r>
            <a:endParaRPr lang="en-US" altLang="zh-CN" dirty="0">
              <a:solidFill>
                <a:schemeClr val="tx1"/>
              </a:solidFill>
              <a:effectLst/>
              <a:ea typeface="ＭＳ Ｐゴシック" charset="0"/>
              <a:cs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كين هام و تيري مورتنسون</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ما الخطأ في الخلق المتنامي</a:t>
            </a: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b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in The New Answers Book 2 [http://www.answersingenesis.org/articles/nab2/whats-wrong-with-progressive-creation]</a:t>
            </a:r>
            <a:endParaRPr kumimoji="0" lang="en-US" sz="16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235524"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77جي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4524585" y="1371600"/>
            <a:ext cx="4482335" cy="2988223"/>
          </a:xfrm>
          <a:prstGeom prst="rect">
            <a:avLst/>
          </a:prstGeom>
        </p:spPr>
      </p:pic>
      <p:sp>
        <p:nvSpPr>
          <p:cNvPr id="3" name="Title 1"/>
          <p:cNvSpPr txBox="1">
            <a:spLocks/>
          </p:cNvSpPr>
          <p:nvPr/>
        </p:nvSpPr>
        <p:spPr bwMode="auto">
          <a:xfrm>
            <a:off x="13941" y="1371600"/>
            <a:ext cx="4486622"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55600" marR="0" lvl="0" indent="-355600" algn="r" defTabSz="914400" rtl="0" eaLnBrk="0" fontAlgn="base" latinLnBrk="0" hangingPunct="0">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إذا كان الطوفان محلياً فكيف ارتفعت المياه 15 ذراعاً </a:t>
            </a:r>
            <a:r>
              <a:rPr kumimoji="0" lang="ar-JO" altLang="ja-JP"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(8 أمتار) فوق الجبال </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(تك 7 : 20) ؟ فالمياه تصعد إلى مستواها لا يمكن أن تغطي المياه الجبال المحلية و تترك باقي العالم دون أن تلمسه .</a:t>
            </a:r>
            <a:endParaRPr kumimoji="0" lang="en-US" altLang="ja-JP" sz="2800" b="1" u="none" strike="noStrike" kern="1200" cap="none" spc="0" normalizeH="0" baseline="0" noProof="0" dirty="0">
              <a:ln>
                <a:noFill/>
              </a:ln>
              <a:solidFill>
                <a:srgbClr val="B2B2B2"/>
              </a:solidFill>
              <a:effectLst/>
              <a:uLnTx/>
              <a:uFillTx/>
              <a:latin typeface="Arial" panose="020B0604020202020204" pitchFamily="34" charset="0"/>
              <a:ea typeface="ＭＳ Ｐゴシック" charset="0"/>
            </a:endParaRPr>
          </a:p>
          <a:p>
            <a:pPr marL="355600" marR="0" lvl="0" indent="-355600" algn="r"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1" u="none" strike="noStrike" kern="1200" cap="none" spc="0" normalizeH="0" baseline="0" noProof="0" dirty="0">
              <a:ln>
                <a:noFill/>
              </a:ln>
              <a:solidFill>
                <a:srgbClr val="B2B2B2"/>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658067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ar-JO" dirty="0">
                <a:solidFill>
                  <a:schemeClr val="tx1"/>
                </a:solidFill>
                <a:effectLst>
                  <a:glow rad="177800">
                    <a:schemeClr val="accent5">
                      <a:lumMod val="25000"/>
                      <a:alpha val="95000"/>
                    </a:schemeClr>
                  </a:glow>
                </a:effectLst>
                <a:ea typeface="ＭＳ Ｐゴシック" charset="0"/>
                <a:cs typeface="ＭＳ Ｐゴシック" charset="0"/>
              </a:rPr>
              <a:t>كم كان ارتفاع المياه ؟</a:t>
            </a:r>
            <a:endParaRPr lang="en-US" dirty="0">
              <a:solidFill>
                <a:schemeClr val="tx1"/>
              </a:solidFill>
              <a:effectLst>
                <a:glow rad="177800">
                  <a:schemeClr val="accent5">
                    <a:lumMod val="25000"/>
                    <a:alpha val="95000"/>
                  </a:schemeClr>
                </a:glow>
              </a:effectLst>
              <a:ea typeface="ＭＳ Ｐゴシック" charset="0"/>
              <a:cs typeface="ＭＳ Ｐゴシック" charset="0"/>
            </a:endParaRP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panose="020B0604020202020204" pitchFamily="34" charset="0"/>
                <a:ea typeface="ＭＳ Ｐゴシック" charset="0"/>
              </a:rPr>
              <a:t>و تعاظمت المياه و تكاثرت جداً على الأرض فكان الفلك يسير على وجه المياه و تعاظمت المياه كثيراً جداً على الأرض فتغطت جميع الجبال الشامخة التي تحت كل السماء خمس عشرة ذراعاً في الإرتفاع تعاظمت المياه فتغطت الجبال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panose="020B0604020202020204" pitchFamily="34" charset="0"/>
                <a:ea typeface="ＭＳ Ｐゴシック" charset="0"/>
              </a:rPr>
              <a:t>(تك 7 : 18 – 20)</a:t>
            </a:r>
            <a:endParaRPr kumimoji="0" lang="en-US" sz="2800" b="1"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panose="020B0604020202020204" pitchFamily="34" charset="0"/>
              <a:ea typeface="ＭＳ Ｐゴシック" charset="0"/>
            </a:endParaRPr>
          </a:p>
        </p:txBody>
      </p:sp>
      <p:sp>
        <p:nvSpPr>
          <p:cNvPr id="237572"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77جي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17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ＭＳ Ｐゴシック" charset="0"/>
              </a:rPr>
              <a:t>لكن لماذا لا يكون الطوفان محلياً ؟</a:t>
            </a:r>
            <a:endParaRPr lang="en-US" altLang="zh-CN" dirty="0">
              <a:solidFill>
                <a:schemeClr val="tx1"/>
              </a:solidFill>
              <a:effectLst/>
              <a:ea typeface="ＭＳ Ｐゴシック" charset="0"/>
              <a:cs typeface="ＭＳ Ｐゴシック" charset="0"/>
            </a:endParaRP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55600" marR="0" lvl="0" indent="-355600" algn="r" defTabSz="914400" rtl="0" eaLnBrk="0" fontAlgn="base" latinLnBrk="0" hangingPunct="0">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إذا كان الطوفان محليًا ،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فلن يتأثر الأشخاص الذين لم يعيشوا في المنطقة المجاورة به</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كانوا سينجو من دينونة الله على الخطيئة. إذا كان هذا قد حدث ، فماذا قصد المسيح عندما شبه دينونة جميع البشر القادمة بحكم "كل" الرجال في أيام نوح (متى 24: 37-39)؟ الحكم الجزئي في أيام نوح يعني دينونة جزئية قادمة.</a:t>
            </a:r>
            <a:endParaRPr kumimoji="0" lang="en-US" sz="32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كين هام و تيري مورتنسون</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ما الخطأ في الخلق المتنامي</a:t>
            </a: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b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in The New Answers Book 2 [http://www.answersingenesis.org/articles/nab2/whats-wrong-with-progressive-creation]</a:t>
            </a:r>
            <a:endParaRPr kumimoji="0" lang="en-US" sz="1600" b="1"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238596" name="Text Box 5"/>
          <p:cNvSpPr txBox="1">
            <a:spLocks noChangeArrowheads="1"/>
          </p:cNvSpPr>
          <p:nvPr/>
        </p:nvSpPr>
        <p:spPr bwMode="auto">
          <a:xfrm>
            <a:off x="8215339" y="0"/>
            <a:ext cx="118663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77جي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646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a:latin typeface="Times New Roman" charset="0"/>
              </a:rPr>
              <a:t>CW-Local Flood 1 01129</a:t>
            </a:r>
          </a:p>
        </p:txBody>
      </p:sp>
      <p:sp>
        <p:nvSpPr>
          <p:cNvPr id="240647" name="Text Box 5"/>
          <p:cNvSpPr txBox="1">
            <a:spLocks noChangeArrowheads="1"/>
          </p:cNvSpPr>
          <p:nvPr/>
        </p:nvSpPr>
        <p:spPr bwMode="auto">
          <a:xfrm>
            <a:off x="8459788" y="87313"/>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77ج</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A265A574-1D9E-154E-B5B4-020CEE3886E6}"/>
              </a:ext>
            </a:extLst>
          </p:cNvPr>
          <p:cNvGrpSpPr/>
          <p:nvPr/>
        </p:nvGrpSpPr>
        <p:grpSpPr>
          <a:xfrm>
            <a:off x="0" y="838200"/>
            <a:ext cx="9144000" cy="5197475"/>
            <a:chOff x="0" y="838200"/>
            <a:chExt cx="9144000" cy="5197475"/>
          </a:xfrm>
        </p:grpSpPr>
        <p:pic>
          <p:nvPicPr>
            <p:cNvPr id="240642" name="Picture 4" descr="cw-flood 1 01129"/>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C9F26E4-28A8-F047-BF4C-6AD30BD016D8}"/>
                </a:ext>
              </a:extLst>
            </p:cNvPr>
            <p:cNvSpPr/>
            <p:nvPr/>
          </p:nvSpPr>
          <p:spPr bwMode="auto">
            <a:xfrm>
              <a:off x="6217921" y="1463040"/>
              <a:ext cx="2711830" cy="1292352"/>
            </a:xfrm>
            <a:prstGeom prst="rect">
              <a:avLst/>
            </a:prstGeom>
            <a:solidFill>
              <a:srgbClr val="D2D6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0" name="Rectangle 9">
              <a:extLst>
                <a:ext uri="{FF2B5EF4-FFF2-40B4-BE49-F238E27FC236}">
                  <a16:creationId xmlns:a16="http://schemas.microsoft.com/office/drawing/2014/main" id="{FB2C96A1-8E22-8140-94C2-0D3A82986BCB}"/>
                </a:ext>
              </a:extLst>
            </p:cNvPr>
            <p:cNvSpPr/>
            <p:nvPr/>
          </p:nvSpPr>
          <p:spPr bwMode="auto">
            <a:xfrm>
              <a:off x="7559040" y="2462846"/>
              <a:ext cx="1370711" cy="1375443"/>
            </a:xfrm>
            <a:prstGeom prst="rect">
              <a:avLst/>
            </a:prstGeom>
            <a:solidFill>
              <a:srgbClr val="D2D6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1" name="Rectangle 10">
              <a:extLst>
                <a:ext uri="{FF2B5EF4-FFF2-40B4-BE49-F238E27FC236}">
                  <a16:creationId xmlns:a16="http://schemas.microsoft.com/office/drawing/2014/main" id="{5AA764C3-C2AF-8E42-85A3-8BC419078277}"/>
                </a:ext>
              </a:extLst>
            </p:cNvPr>
            <p:cNvSpPr/>
            <p:nvPr/>
          </p:nvSpPr>
          <p:spPr bwMode="auto">
            <a:xfrm>
              <a:off x="3886643" y="5482558"/>
              <a:ext cx="2331278" cy="272416"/>
            </a:xfrm>
            <a:prstGeom prst="rect">
              <a:avLst/>
            </a:prstGeom>
            <a:solidFill>
              <a:srgbClr val="A8B4D5"/>
            </a:solidFill>
            <a:ln w="9525" cap="flat" cmpd="sng" algn="ctr">
              <a:solidFill>
                <a:srgbClr val="A1AD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grpSp>
      <p:sp>
        <p:nvSpPr>
          <p:cNvPr id="12" name="Text Box 7">
            <a:extLst>
              <a:ext uri="{FF2B5EF4-FFF2-40B4-BE49-F238E27FC236}">
                <a16:creationId xmlns:a16="http://schemas.microsoft.com/office/drawing/2014/main" id="{89C447CE-F32B-954F-B29A-D57CD8FE4EBF}"/>
              </a:ext>
            </a:extLst>
          </p:cNvPr>
          <p:cNvSpPr txBox="1">
            <a:spLocks noChangeArrowheads="1"/>
          </p:cNvSpPr>
          <p:nvPr/>
        </p:nvSpPr>
        <p:spPr bwMode="auto">
          <a:xfrm>
            <a:off x="3720115" y="5343556"/>
            <a:ext cx="2644585" cy="517335"/>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تكوين 9: 8-17</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95621" name="AutoShape 5"/>
          <p:cNvSpPr>
            <a:spLocks noChangeArrowheads="1"/>
          </p:cNvSpPr>
          <p:nvPr/>
        </p:nvSpPr>
        <p:spPr bwMode="auto">
          <a:xfrm>
            <a:off x="2779299" y="3669284"/>
            <a:ext cx="3585401"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ctr" eaLnBrk="1" hangingPunct="1">
              <a:defRPr/>
            </a:pPr>
            <a:r>
              <a:rPr lang="ar-JO" sz="2800" b="1" dirty="0">
                <a:latin typeface="Arial" panose="020B0604020202020204" pitchFamily="34" charset="0"/>
              </a:rPr>
              <a:t>قال أستاذي المسيحي في الكلية إن طوفان نوح لم يغط الأرض بأكملها</a:t>
            </a:r>
            <a:endParaRPr kumimoji="0" lang="zh-CN" alt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95622" name="Text Box 6"/>
          <p:cNvSpPr txBox="1">
            <a:spLocks noChangeArrowheads="1"/>
          </p:cNvSpPr>
          <p:nvPr/>
        </p:nvSpPr>
        <p:spPr bwMode="auto">
          <a:xfrm>
            <a:off x="6217920" y="1575053"/>
            <a:ext cx="2276951" cy="1296988"/>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ctr" eaLnBrk="1" hangingPunct="1">
              <a:spcBef>
                <a:spcPct val="50000"/>
              </a:spcBef>
              <a:defRPr/>
            </a:pPr>
            <a:r>
              <a:rPr lang="ar-JO" sz="2800" b="1" dirty="0">
                <a:latin typeface="Arial" panose="020B0604020202020204" pitchFamily="34" charset="0"/>
              </a:rPr>
              <a:t>هل قال لك إنه كان مجرد طوفان محلي ؟</a:t>
            </a:r>
            <a:endParaRPr kumimoji="0" lang="zh-CN" alt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95623" name="Text Box 7"/>
          <p:cNvSpPr txBox="1">
            <a:spLocks noChangeArrowheads="1"/>
          </p:cNvSpPr>
          <p:nvPr/>
        </p:nvSpPr>
        <p:spPr bwMode="auto">
          <a:xfrm>
            <a:off x="7305643" y="3286124"/>
            <a:ext cx="1624108" cy="61664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هذا ما قاله</a:t>
            </a:r>
            <a:endParaRPr kumimoji="0" lang="zh-CN" alt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95620" name="AutoShape 4"/>
          <p:cNvSpPr>
            <a:spLocks noChangeArrowheads="1"/>
          </p:cNvSpPr>
          <p:nvPr/>
        </p:nvSpPr>
        <p:spPr bwMode="auto">
          <a:xfrm>
            <a:off x="-719202" y="1243584"/>
            <a:ext cx="5113338" cy="2594705"/>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ctr" eaLnBrk="1" hangingPunct="1">
              <a:defRPr/>
            </a:pPr>
            <a:r>
              <a:rPr lang="ar-JO" sz="2800" b="1" dirty="0">
                <a:latin typeface="Arial" panose="020B0604020202020204" pitchFamily="34" charset="0"/>
              </a:rPr>
              <a:t>أنظر إلى قوس قزح الجميل! إنه وعد من الله أنه لن يجتاح الأرض بأكملها أبدًا كما فعل في يوم نوح</a:t>
            </a:r>
            <a:endParaRPr kumimoji="0" lang="zh-CN" alt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79153280"/>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a:latin typeface="Times New Roman" charset="0"/>
              </a:rPr>
              <a:t>CW-Local Flood 2 01130</a:t>
            </a:r>
          </a:p>
        </p:txBody>
      </p:sp>
      <p:pic>
        <p:nvPicPr>
          <p:cNvPr id="242690" name="Picture 4" descr="cw-flood 2 01130"/>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8" name="AutoShape 4"/>
          <p:cNvSpPr>
            <a:spLocks noChangeArrowheads="1"/>
          </p:cNvSpPr>
          <p:nvPr/>
        </p:nvSpPr>
        <p:spPr bwMode="auto">
          <a:xfrm>
            <a:off x="116840" y="127953"/>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ctr" eaLnBrk="1" hangingPunct="1">
              <a:defRPr/>
            </a:pPr>
            <a:r>
              <a:rPr lang="ar-JO" sz="4000" b="1" dirty="0">
                <a:latin typeface="Arial" panose="020B0604020202020204" pitchFamily="34" charset="0"/>
              </a:rPr>
              <a:t>لذا فهو يعتقد أن الله وعد بألا يرسل طوفانًا محليًا</a:t>
            </a:r>
          </a:p>
          <a:p>
            <a:pPr lvl="0" algn="ctr" eaLnBrk="1" hangingPunct="1">
              <a:defRPr/>
            </a:pPr>
            <a:r>
              <a:rPr lang="ar-JO" sz="4000" b="1" dirty="0">
                <a:latin typeface="Arial" panose="020B0604020202020204" pitchFamily="34" charset="0"/>
              </a:rPr>
              <a:t> مرة أخرى؟</a:t>
            </a:r>
            <a:endParaRPr kumimoji="0" lang="zh-CN" alt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5515253"/>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1408830"/>
            <a:ext cx="9144000" cy="5712336"/>
          </a:xfrm>
          <a:prstGeom prst="rect">
            <a:avLst/>
          </a:prstGeom>
        </p:spPr>
      </p:pic>
      <p:sp>
        <p:nvSpPr>
          <p:cNvPr id="244737" name="Title 1"/>
          <p:cNvSpPr>
            <a:spLocks noGrp="1"/>
          </p:cNvSpPr>
          <p:nvPr>
            <p:ph type="title" idx="4294967295"/>
          </p:nvPr>
        </p:nvSpPr>
        <p:spPr>
          <a:xfrm>
            <a:off x="5181600" y="1409552"/>
            <a:ext cx="39624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altLang="zh-CN" dirty="0">
                <a:solidFill>
                  <a:schemeClr val="tx1"/>
                </a:solidFill>
                <a:effectLst/>
                <a:ea typeface="ＭＳ Ｐゴシック" charset="0"/>
                <a:cs typeface="ＭＳ Ｐゴシック" charset="0"/>
              </a:rPr>
              <a:t>طوفان محلي ؟</a:t>
            </a:r>
            <a:endParaRPr lang="en-US" altLang="zh-CN" dirty="0">
              <a:solidFill>
                <a:schemeClr val="tx1"/>
              </a:solidFill>
              <a:effectLst/>
              <a:ea typeface="ＭＳ Ｐゴシック" charset="0"/>
              <a:cs typeface="ＭＳ Ｐゴシック" charset="0"/>
            </a:endParaRPr>
          </a:p>
        </p:txBody>
      </p:sp>
      <p:sp>
        <p:nvSpPr>
          <p:cNvPr id="3" name="Title 1"/>
          <p:cNvSpPr txBox="1">
            <a:spLocks/>
          </p:cNvSpPr>
          <p:nvPr/>
        </p:nvSpPr>
        <p:spPr bwMode="auto">
          <a:xfrm>
            <a:off x="-2" y="114420"/>
            <a:ext cx="8088595" cy="957126"/>
          </a:xfrm>
          <a:prstGeom prst="rect">
            <a:avLst/>
          </a:prstGeom>
          <a:noFill/>
          <a:ln w="9525">
            <a:noFill/>
            <a:miter lim="800000"/>
            <a:headEnd/>
            <a:tailEnd/>
          </a:ln>
        </p:spPr>
        <p:txBody>
          <a:bodyPr anchor="ctr" anchorCtr="1"/>
          <a:lstStyle/>
          <a:p>
            <a:pPr marL="355600" marR="0" lvl="0" indent="-355600" algn="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55600" marR="0" lvl="0" indent="-355600" algn="r" defTabSz="914400" rtl="0" eaLnBrk="0" fontAlgn="base" latinLnBrk="0" hangingPunct="0">
              <a:lnSpc>
                <a:spcPct val="100000"/>
              </a:lnSpc>
              <a:spcBef>
                <a:spcPct val="0"/>
              </a:spcBef>
              <a:spcAft>
                <a:spcPct val="0"/>
              </a:spcAft>
              <a:buClrTx/>
              <a:buSzTx/>
              <a:buFont typeface="Arial"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إذا كان طوفان نوح محلياً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فإن الله قد كسر وعده عدة مرات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بأن لا يرسل الطوفان ثانية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44742" name="Text Box 5"/>
          <p:cNvSpPr txBox="1">
            <a:spLocks noChangeArrowheads="1"/>
          </p:cNvSpPr>
          <p:nvPr/>
        </p:nvSpPr>
        <p:spPr bwMode="auto">
          <a:xfrm>
            <a:off x="8215339" y="87313"/>
            <a:ext cx="10786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77جي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68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title"/>
          </p:nvPr>
        </p:nvSpPr>
        <p:spPr>
          <a:xfrm>
            <a:off x="4572000" y="-152400"/>
            <a:ext cx="4114800" cy="1093788"/>
          </a:xfrm>
        </p:spPr>
        <p:txBody>
          <a:bodyPr/>
          <a:lstStyle/>
          <a:p>
            <a:pPr eaLnBrk="1" hangingPunct="1">
              <a:defRPr/>
            </a:pPr>
            <a:r>
              <a:rPr lang="ar-JO" dirty="0">
                <a:solidFill>
                  <a:schemeClr val="bg1"/>
                </a:solidFill>
                <a:ea typeface="ＭＳ Ｐゴシック" charset="0"/>
                <a:cs typeface="ＭＳ Ｐゴシック" charset="0"/>
              </a:rPr>
              <a:t>تكوين</a:t>
            </a:r>
            <a:endParaRPr lang="en-US" dirty="0">
              <a:ea typeface="ＭＳ Ｐゴシック" charset="0"/>
              <a:cs typeface="ＭＳ Ｐゴシック" charset="0"/>
            </a:endParaRPr>
          </a:p>
        </p:txBody>
      </p:sp>
      <p:sp>
        <p:nvSpPr>
          <p:cNvPr id="52228" name="Rectangle 4"/>
          <p:cNvSpPr>
            <a:spLocks noGrp="1" noChangeArrowheads="1"/>
          </p:cNvSpPr>
          <p:nvPr>
            <p:ph type="body" sz="half" idx="1"/>
          </p:nvPr>
        </p:nvSpPr>
        <p:spPr>
          <a:xfrm>
            <a:off x="76200" y="1143000"/>
            <a:ext cx="4208463" cy="4724400"/>
          </a:xfrm>
        </p:spPr>
        <p:txBody>
          <a:bodyPr/>
          <a:lstStyle/>
          <a:p>
            <a:pPr marL="0" indent="0" algn="r" eaLnBrk="1" hangingPunct="1">
              <a:buNone/>
              <a:defRPr/>
            </a:pPr>
            <a:r>
              <a:rPr lang="ar-JO" dirty="0">
                <a:ea typeface="ＭＳ Ｐゴシック" charset="0"/>
                <a:cs typeface="ＭＳ Ｐゴシック" charset="0"/>
              </a:rPr>
              <a:t>* آنو الإله الأكبر</a:t>
            </a:r>
            <a:endParaRPr lang="en-US" dirty="0">
              <a:ea typeface="ＭＳ Ｐゴシック" charset="0"/>
              <a:cs typeface="ＭＳ Ｐゴシック" charset="0"/>
            </a:endParaRPr>
          </a:p>
          <a:p>
            <a:pPr marL="0" indent="0" algn="r" eaLnBrk="1" hangingPunct="1">
              <a:buNone/>
              <a:defRPr/>
            </a:pPr>
            <a:r>
              <a:rPr lang="ar-JO" dirty="0">
                <a:ea typeface="ＭＳ Ｐゴシック" charset="0"/>
                <a:cs typeface="ＭＳ Ｐゴシック" charset="0"/>
              </a:rPr>
              <a:t>* الإنسان مزعج جداً</a:t>
            </a:r>
            <a:endParaRPr lang="en-US" dirty="0">
              <a:ea typeface="ＭＳ Ｐゴシック" charset="0"/>
              <a:cs typeface="ＭＳ Ｐゴシック" charset="0"/>
            </a:endParaRPr>
          </a:p>
          <a:p>
            <a:pPr marL="0" indent="0" algn="r" eaLnBrk="1" hangingPunct="1">
              <a:buNone/>
              <a:defRPr/>
            </a:pPr>
            <a:r>
              <a:rPr lang="ar-JO" dirty="0">
                <a:ea typeface="ＭＳ Ｐゴシック" charset="0"/>
                <a:cs typeface="ＭＳ Ｐゴシック" charset="0"/>
              </a:rPr>
              <a:t>* بنى أتراحاسيس القارب</a:t>
            </a:r>
            <a:endParaRPr lang="en-US" dirty="0">
              <a:ea typeface="ＭＳ Ｐゴシック" charset="0"/>
              <a:cs typeface="ＭＳ Ｐゴシック" charset="0"/>
            </a:endParaRPr>
          </a:p>
          <a:p>
            <a:pPr marL="0" indent="0" algn="r" eaLnBrk="1" hangingPunct="1">
              <a:buNone/>
              <a:defRPr/>
            </a:pPr>
            <a:r>
              <a:rPr lang="ar-JO" dirty="0">
                <a:ea typeface="ＭＳ Ｐゴシック" charset="0"/>
                <a:cs typeface="ＭＳ Ｐゴシック" charset="0"/>
              </a:rPr>
              <a:t>* استخدم القار ( الزفت )</a:t>
            </a:r>
            <a:endParaRPr lang="en-US" dirty="0">
              <a:ea typeface="ＭＳ Ｐゴシック" charset="0"/>
              <a:cs typeface="ＭＳ Ｐゴシック" charset="0"/>
            </a:endParaRPr>
          </a:p>
          <a:p>
            <a:pPr marL="0" indent="0" algn="r" eaLnBrk="1" hangingPunct="1">
              <a:buNone/>
              <a:defRPr/>
            </a:pPr>
            <a:r>
              <a:rPr lang="ar-JO" dirty="0">
                <a:ea typeface="ＭＳ Ｐゴシック" charset="0"/>
                <a:cs typeface="ＭＳ Ｐゴシック" charset="0"/>
              </a:rPr>
              <a:t>* تم القبض على الحيوانات</a:t>
            </a:r>
            <a:endParaRPr lang="en-US" dirty="0">
              <a:ea typeface="ＭＳ Ｐゴシック" charset="0"/>
              <a:cs typeface="ＭＳ Ｐゴシック" charset="0"/>
            </a:endParaRPr>
          </a:p>
          <a:p>
            <a:pPr marL="0" indent="0" algn="r" eaLnBrk="1" hangingPunct="1">
              <a:buNone/>
              <a:defRPr/>
            </a:pPr>
            <a:r>
              <a:rPr lang="ar-JO" dirty="0">
                <a:ea typeface="ＭＳ Ｐゴシック" charset="0"/>
                <a:cs typeface="ＭＳ Ｐゴシック" charset="0"/>
              </a:rPr>
              <a:t>* المطر 7 أيام</a:t>
            </a:r>
            <a:endParaRPr lang="en-US" dirty="0">
              <a:ea typeface="ＭＳ Ｐゴシック" charset="0"/>
              <a:cs typeface="ＭＳ Ｐゴシック" charset="0"/>
            </a:endParaRPr>
          </a:p>
          <a:p>
            <a:pPr marL="0" indent="0" algn="r" eaLnBrk="1" hangingPunct="1">
              <a:buNone/>
              <a:defRPr/>
            </a:pPr>
            <a:r>
              <a:rPr lang="ar-JO" dirty="0">
                <a:ea typeface="ＭＳ Ｐゴシック" charset="0"/>
                <a:cs typeface="ＭＳ Ｐゴシック" charset="0"/>
              </a:rPr>
              <a:t>* أسف على الطوفان</a:t>
            </a:r>
            <a:endParaRPr lang="en-US" dirty="0">
              <a:ea typeface="ＭＳ Ｐゴシック" charset="0"/>
              <a:cs typeface="ＭＳ Ｐゴシック" charset="0"/>
            </a:endParaRPr>
          </a:p>
          <a:p>
            <a:pPr marL="0" indent="0" eaLnBrk="1" hangingPunct="1">
              <a:buFont typeface="Wingdings" charset="0"/>
              <a:buNone/>
              <a:defRPr/>
            </a:pPr>
            <a:endParaRPr lang="en-US" dirty="0">
              <a:ea typeface="ＭＳ Ｐゴシック" charset="0"/>
              <a:cs typeface="ＭＳ Ｐゴシック" charset="0"/>
            </a:endParaRPr>
          </a:p>
          <a:p>
            <a:pPr marL="0" indent="0" algn="r" eaLnBrk="1" hangingPunct="1">
              <a:buFont typeface="Wingdings" charset="0"/>
              <a:buNone/>
              <a:defRPr/>
            </a:pPr>
            <a:r>
              <a:rPr lang="en-US" sz="2400" dirty="0">
                <a:ea typeface="ＭＳ Ｐゴシック" charset="0"/>
                <a:cs typeface="ＭＳ Ｐゴシック" charset="0"/>
              </a:rPr>
              <a:t>(</a:t>
            </a:r>
            <a:r>
              <a:rPr lang="ar-JO" sz="2400" dirty="0">
                <a:ea typeface="ＭＳ Ｐゴシック" charset="0"/>
                <a:cs typeface="ＭＳ Ｐゴシック" charset="0"/>
              </a:rPr>
              <a:t>آرنولد / باير, 21 - 31</a:t>
            </a:r>
            <a:r>
              <a:rPr lang="en-US" sz="2400" dirty="0">
                <a:ea typeface="ＭＳ Ｐゴシック" charset="0"/>
                <a:cs typeface="ＭＳ Ｐゴシック" charset="0"/>
              </a:rPr>
              <a:t>)</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p:txBody>
      </p:sp>
      <p:sp>
        <p:nvSpPr>
          <p:cNvPr id="52229" name="Rectangle 5"/>
          <p:cNvSpPr>
            <a:spLocks noGrp="1" noChangeArrowheads="1"/>
          </p:cNvSpPr>
          <p:nvPr>
            <p:ph type="body" sz="half" idx="2"/>
          </p:nvPr>
        </p:nvSpPr>
        <p:spPr>
          <a:xfrm>
            <a:off x="4495800" y="1143000"/>
            <a:ext cx="4419600" cy="4572000"/>
          </a:xfrm>
        </p:spPr>
        <p:txBody>
          <a:bodyPr/>
          <a:lstStyle/>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يهوه الإله الوحيد</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الإنسان خاطئ جداً</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نوح بنى القارب</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استخدام القار ( الزفت )</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أحضر الله الحيوانات</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المطر 40 يوم</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ＭＳ Ｐゴシック" charset="0"/>
              </a:rPr>
              <a:t>* وعد قوس قزح</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eaLnBrk="1" hangingPunct="1">
              <a:buClr>
                <a:schemeClr val="bg2"/>
              </a:buClr>
              <a:defRPr/>
            </a:pPr>
            <a:endParaRPr lang="en-US" dirty="0">
              <a:solidFill>
                <a:schemeClr val="bg1"/>
              </a:solidFill>
              <a:effectLst>
                <a:outerShdw blurRad="38100" dist="38100" dir="2700000" algn="tl">
                  <a:srgbClr val="FFFFFF"/>
                </a:outerShdw>
              </a:effectLst>
              <a:ea typeface="ＭＳ Ｐゴシック" charset="0"/>
              <a:cs typeface="ＭＳ Ｐゴシック" charset="0"/>
            </a:endParaRPr>
          </a:p>
          <a:p>
            <a:pPr algn="r" eaLnBrk="1" hangingPunct="1">
              <a:buClr>
                <a:schemeClr val="bg2"/>
              </a:buClr>
              <a:buFont typeface="Wingdings" charset="0"/>
              <a:buNone/>
              <a:defRPr/>
            </a:pPr>
            <a:r>
              <a:rPr lang="en-US" sz="2400" dirty="0">
                <a:solidFill>
                  <a:schemeClr val="bg1"/>
                </a:solidFill>
                <a:effectLst>
                  <a:outerShdw blurRad="38100" dist="38100" dir="2700000" algn="tl">
                    <a:srgbClr val="FFFFFF"/>
                  </a:outerShdw>
                </a:effectLst>
                <a:ea typeface="ＭＳ Ｐゴシック" charset="0"/>
                <a:cs typeface="ＭＳ Ｐゴシック" charset="0"/>
              </a:rPr>
              <a:t>(</a:t>
            </a:r>
            <a:r>
              <a:rPr lang="ar-JO" sz="2400" dirty="0">
                <a:solidFill>
                  <a:schemeClr val="bg1"/>
                </a:solidFill>
                <a:effectLst>
                  <a:outerShdw blurRad="38100" dist="38100" dir="2700000" algn="tl">
                    <a:srgbClr val="FFFFFF"/>
                  </a:outerShdw>
                </a:effectLst>
                <a:ea typeface="ＭＳ Ｐゴシック" charset="0"/>
                <a:cs typeface="ＭＳ Ｐゴシック" charset="0"/>
              </a:rPr>
              <a:t>تكوين 6 - 9</a:t>
            </a:r>
            <a:r>
              <a:rPr lang="en-US" sz="2400" dirty="0">
                <a:solidFill>
                  <a:schemeClr val="bg1"/>
                </a:solidFill>
                <a:effectLst>
                  <a:outerShdw blurRad="38100" dist="38100" dir="2700000" algn="tl">
                    <a:srgbClr val="FFFFFF"/>
                  </a:outerShdw>
                </a:effectLst>
                <a:ea typeface="ＭＳ Ｐゴシック" charset="0"/>
                <a:cs typeface="ＭＳ Ｐゴシック" charset="0"/>
              </a:rPr>
              <a:t>)</a:t>
            </a:r>
            <a:endParaRPr lang="en-US" dirty="0">
              <a:solidFill>
                <a:schemeClr val="bg1"/>
              </a:solidFill>
              <a:effectLst>
                <a:outerShdw blurRad="38100" dist="38100" dir="2700000" algn="tl">
                  <a:srgbClr val="FFFFFF"/>
                </a:outerShdw>
              </a:effectLst>
              <a:ea typeface="ＭＳ Ｐゴシック" charset="0"/>
              <a:cs typeface="ＭＳ Ｐゴシック" charset="0"/>
            </a:endParaRPr>
          </a:p>
        </p:txBody>
      </p:sp>
      <p:sp>
        <p:nvSpPr>
          <p:cNvPr id="52230" name="Rectangle 6"/>
          <p:cNvSpPr>
            <a:spLocks noChangeArrowheads="1"/>
          </p:cNvSpPr>
          <p:nvPr/>
        </p:nvSpPr>
        <p:spPr bwMode="auto">
          <a:xfrm>
            <a:off x="228600" y="-152400"/>
            <a:ext cx="4114800" cy="1093788"/>
          </a:xfrm>
          <a:prstGeom prst="rect">
            <a:avLst/>
          </a:prstGeom>
          <a:no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ملحمة أتراحاسيس</a:t>
            </a:r>
            <a:endPar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5410200" y="1066800"/>
            <a:ext cx="25908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rPr>
              <a:t>أراراط</a:t>
            </a:r>
            <a:endParaRPr kumimoji="0" lang="en-US" sz="44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endParaRPr>
          </a:p>
        </p:txBody>
      </p:sp>
      <p:sp>
        <p:nvSpPr>
          <p:cNvPr id="174085" name="Text Box 5"/>
          <p:cNvSpPr txBox="1">
            <a:spLocks noChangeArrowheads="1"/>
          </p:cNvSpPr>
          <p:nvPr/>
        </p:nvSpPr>
        <p:spPr bwMode="auto">
          <a:xfrm>
            <a:off x="4572000" y="2667000"/>
            <a:ext cx="22098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دجلة</a:t>
            </a:r>
            <a:endParaRPr kumimoji="0" lang="en-US" sz="40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p:txBody>
      </p:sp>
      <p:sp>
        <p:nvSpPr>
          <p:cNvPr id="174084" name="Text Box 4"/>
          <p:cNvSpPr txBox="1">
            <a:spLocks noChangeArrowheads="1"/>
          </p:cNvSpPr>
          <p:nvPr/>
        </p:nvSpPr>
        <p:spPr bwMode="auto">
          <a:xfrm>
            <a:off x="2895600" y="3505200"/>
            <a:ext cx="2667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الفرات</a:t>
            </a:r>
            <a:endParaRPr kumimoji="0" lang="en-US" sz="40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p:txBody>
      </p:sp>
      <p:sp>
        <p:nvSpPr>
          <p:cNvPr id="89093" name="Text Box 3"/>
          <p:cNvSpPr txBox="1">
            <a:spLocks noChangeArrowheads="1"/>
          </p:cNvSpPr>
          <p:nvPr/>
        </p:nvSpPr>
        <p:spPr bwMode="auto">
          <a:xfrm>
            <a:off x="4495800" y="5029200"/>
            <a:ext cx="4267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تكوين 6 - 8</a:t>
            </a:r>
            <a:endParaRPr kumimoji="0" lang="en-US"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74082" name="Rectangle 2"/>
          <p:cNvSpPr>
            <a:spLocks noGrp="1" noChangeArrowheads="1"/>
          </p:cNvSpPr>
          <p:nvPr>
            <p:ph type="title" idx="4294967295"/>
          </p:nvPr>
        </p:nvSpPr>
        <p:spPr>
          <a:xfrm>
            <a:off x="0" y="5516563"/>
            <a:ext cx="2438400" cy="1143000"/>
          </a:xfrm>
          <a:effectLst>
            <a:outerShdw blurRad="63500" dist="38099" dir="2700000" algn="ctr" rotWithShape="0">
              <a:schemeClr val="bg1">
                <a:alpha val="74998"/>
              </a:schemeClr>
            </a:outerShdw>
          </a:effectLst>
        </p:spPr>
        <p:txBody>
          <a:bodyPr/>
          <a:lstStyle/>
          <a:p>
            <a:pPr eaLnBrk="1" hangingPunct="1">
              <a:defRPr/>
            </a:pPr>
            <a:br>
              <a:rPr lang="en-US" sz="2800" dirty="0">
                <a:solidFill>
                  <a:schemeClr val="tx1"/>
                </a:solidFill>
                <a:effectLst>
                  <a:outerShdw blurRad="38100" dist="38100" dir="2700000" algn="tl">
                    <a:srgbClr val="010199"/>
                  </a:outerShdw>
                </a:effectLst>
                <a:ea typeface="ＭＳ Ｐゴシック" charset="0"/>
                <a:cs typeface="Arial" panose="020B0604020202020204" pitchFamily="34" charset="0"/>
              </a:rPr>
            </a:br>
            <a: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t>باري بيتزل</a:t>
            </a:r>
            <a:b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br>
            <a: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t>أطلس مودي</a:t>
            </a:r>
            <a:b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br>
            <a: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t>75</a:t>
            </a:r>
            <a:endParaRPr lang="en-US" sz="28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5837688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rPr>
              <a:t>تحول عالم آدم إلى عالم اليوم</a:t>
            </a:r>
            <a:endParaRPr kumimoji="0" lang="en-US" altLang="zh-CN" sz="2400"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ea typeface="ＭＳ Ｐゴシック" charset="0"/>
              </a:rPr>
              <a:t>رودينيا – العالم الذي هلك</a:t>
            </a:r>
            <a:endParaRPr lang="en-US" altLang="zh-CN" sz="3600" dirty="0">
              <a:ea typeface="ＭＳ Ｐゴシック"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latin typeface="Times" charset="0"/>
                <a:ea typeface="ＭＳ Ｐゴシック" charset="0"/>
                <a:cs typeface="Times" charset="0"/>
              </a:rPr>
              <a:t>العالم الذي هلك</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rPr>
              <a:t>تحول عالم آدم إلى عالم اليوم</a:t>
            </a:r>
            <a:endParaRPr kumimoji="0" lang="en-US" altLang="zh-CN" sz="1600"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تكوين 8</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602108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7996262" cy="960438"/>
          </a:xfrm>
        </p:spPr>
        <p:txBody>
          <a:bodyPr/>
          <a:lstStyle/>
          <a:p>
            <a:pPr algn="r" eaLnBrk="1" hangingPunct="1">
              <a:defRPr/>
            </a:pPr>
            <a:r>
              <a:rPr lang="ar-JO" u="sng" dirty="0">
                <a:solidFill>
                  <a:schemeClr val="tx1"/>
                </a:solidFill>
                <a:effectLst/>
                <a:ea typeface="+mj-ea"/>
                <a:cs typeface="+mj-cs"/>
              </a:rPr>
              <a:t>أهمية الطوفان</a:t>
            </a:r>
            <a:endParaRPr lang="en-US" u="sng" dirty="0">
              <a:solidFill>
                <a:schemeClr val="tx1"/>
              </a:solidFill>
              <a:effectLst/>
              <a:ea typeface="+mj-ea"/>
              <a:cs typeface="+mj-cs"/>
            </a:endParaRPr>
          </a:p>
        </p:txBody>
      </p:sp>
      <p:pic>
        <p:nvPicPr>
          <p:cNvPr id="43013" name="Picture 5" descr="j033551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4" name="Rectangle 6"/>
          <p:cNvSpPr>
            <a:spLocks noChangeArrowheads="1"/>
          </p:cNvSpPr>
          <p:nvPr/>
        </p:nvSpPr>
        <p:spPr bwMode="auto">
          <a:xfrm>
            <a:off x="609600" y="3714752"/>
            <a:ext cx="6553200" cy="3093154"/>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45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5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إذ عصت قديماً حين كانت أناة الله تنتظر مرة في أيام نوح إذ كان الفلك يبنى الذي فيه خلص قليلون أي ثماني أنفس بالماء الذي مثاله يخلصنا نحن الآن أي المعمودية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5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 3 : 20 – 21)</a:t>
            </a:r>
            <a:endParaRPr kumimoji="0" lang="en-US" sz="4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3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دينونة الله البار</a:t>
            </a:r>
            <a:endParaRPr kumimoji="0" lang="en-US" altLang="ja-JP" sz="3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3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فداء الله المنعم</a:t>
            </a:r>
            <a:endParaRPr kumimoji="0" lang="en-US" sz="3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مياه المعمودية (1 بط 3 : 20 – 21)</a:t>
            </a:r>
            <a:endParaRPr kumimoji="0" lang="en-US" sz="3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1909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dirty="0">
                <a:solidFill>
                  <a:schemeClr val="tx1"/>
                </a:solidFill>
                <a:ea typeface="ＭＳ Ｐゴシック" charset="0"/>
                <a:cs typeface="Arial" panose="020B0604020202020204" pitchFamily="34"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الصين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بابل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المكسيك</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270 أسطورة عن الطوفان</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508"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هاواي</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50887" name="Text Box 16"/>
          <p:cNvSpPr txBox="1">
            <a:spLocks noChangeArrowheads="1"/>
          </p:cNvSpPr>
          <p:nvPr/>
        </p:nvSpPr>
        <p:spPr bwMode="auto">
          <a:xfrm>
            <a:off x="8358215" y="76200"/>
            <a:ext cx="9487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83سي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0888" name="Text Box 17"/>
          <p:cNvSpPr txBox="1">
            <a:spLocks noChangeArrowheads="1"/>
          </p:cNvSpPr>
          <p:nvPr/>
        </p:nvSpPr>
        <p:spPr bwMode="auto">
          <a:xfrm>
            <a:off x="3348039" y="4278313"/>
            <a:ext cx="2795598"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عناصر مشتركة :</a:t>
            </a:r>
            <a:endParaRPr kumimoji="0" lang="en-US" altLang="zh-CN"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طوفان عالمي</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خلاص الفلك</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الركاب هم عائلة</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82563" marR="0" lvl="0" indent="-182563" algn="r" defTabSz="914400" rtl="0" eaLnBrk="1" fontAlgn="base" latinLnBrk="0" hangingPunct="1">
              <a:lnSpc>
                <a:spcPct val="100000"/>
              </a:lnSpc>
              <a:spcBef>
                <a:spcPct val="50000"/>
              </a:spcBef>
              <a:spcAft>
                <a:spcPct val="0"/>
              </a:spcAft>
              <a:buClrTx/>
              <a:buSzTx/>
              <a:buFontTx/>
              <a:buChar char="•"/>
              <a:tabLst/>
              <a:defRPr/>
            </a:pPr>
            <a:endParaRPr kumimoji="0" lang="zh-CN" alt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2930" name="Picture 3" descr="ONASO005"/>
          <p:cNvPicPr>
            <a:picLocks noChangeAspect="1" noChangeArrowheads="1"/>
          </p:cNvPicPr>
          <p:nvPr/>
        </p:nvPicPr>
        <p:blipFill>
          <a:blip r:embed="rId3" cstate="print">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2 بط 3 ” 3 - 4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809413" name="Text Box 5"/>
          <p:cNvSpPr txBox="1">
            <a:spLocks noChangeArrowheads="1"/>
          </p:cNvSpPr>
          <p:nvPr/>
        </p:nvSpPr>
        <p:spPr bwMode="auto">
          <a:xfrm>
            <a:off x="533400" y="228600"/>
            <a:ext cx="8359775" cy="280076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عالمين هذا أولاً أنه سيأتي في آخر الأيام قوم مستهزئون سالكين بحسب شهوات أنفسهم و قائلين أين هو موعد مجيئه أنه من حين رقد الآباء كل شيء باق هكذا من بدء الخليقة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ar-JO" altLang="zh-CN" sz="4000" dirty="0">
                <a:solidFill>
                  <a:schemeClr val="bg1"/>
                </a:solidFill>
                <a:ea typeface="ＭＳ Ｐゴシック" charset="0"/>
              </a:rPr>
              <a:t>يؤمن المستهزئون بالتوحيد</a:t>
            </a:r>
            <a:endParaRPr lang="en-US" altLang="zh-CN" sz="4000" dirty="0">
              <a:solidFill>
                <a:schemeClr val="bg1"/>
              </a:solidFill>
              <a:ea typeface="ＭＳ Ｐゴシック" charset="0"/>
            </a:endParaRPr>
          </a:p>
        </p:txBody>
      </p:sp>
    </p:spTree>
    <p:extLst>
      <p:ext uri="{BB962C8B-B14F-4D97-AF65-F5344CB8AC3E}">
        <p14:creationId xmlns:p14="http://schemas.microsoft.com/office/powerpoint/2010/main" val="1618573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254978" name="Picture 3" descr="ONASO005"/>
          <p:cNvPicPr>
            <a:picLocks noChangeAspect="1" noChangeArrowheads="1"/>
          </p:cNvPicPr>
          <p:nvPr/>
        </p:nvPicPr>
        <p:blipFill>
          <a:blip r:embed="rId3" cstate="print">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2 بط 3 : 5 - 7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811461" name="Text Box 5"/>
          <p:cNvSpPr txBox="1">
            <a:spLocks noChangeArrowheads="1"/>
          </p:cNvSpPr>
          <p:nvPr/>
        </p:nvSpPr>
        <p:spPr bwMode="auto">
          <a:xfrm>
            <a:off x="323850" y="-26988"/>
            <a:ext cx="8532813"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هذا يخفى عليهم بإرادتهم أن السموات كانت منذ القديم و الأرض بكلمة الله قائمة من الماء و بالماء اللواتي بهن العالم الكائن حينئذ قاض عليه الماء فهلك و أما السموات و الأرض الكائنة الآن فهي مخزونة بتلك الكلمة عينها محفوظة للنار إلى يوم الدين و هلاك الناس الفجار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ar-JO" altLang="zh-CN" sz="4000" dirty="0">
                <a:solidFill>
                  <a:schemeClr val="bg1"/>
                </a:solidFill>
                <a:ea typeface="ＭＳ Ｐゴシック" charset="0"/>
              </a:rPr>
              <a:t>يشكك المستهزئون بالطوفان</a:t>
            </a:r>
            <a:endParaRPr lang="en-US" altLang="zh-CN" sz="4000" dirty="0">
              <a:ea typeface="ＭＳ Ｐゴシック" charset="0"/>
            </a:endParaRPr>
          </a:p>
        </p:txBody>
      </p:sp>
    </p:spTree>
    <p:extLst>
      <p:ext uri="{BB962C8B-B14F-4D97-AF65-F5344CB8AC3E}">
        <p14:creationId xmlns:p14="http://schemas.microsoft.com/office/powerpoint/2010/main" val="3845440362"/>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1"/>
            <a:ext cx="9144000" cy="391213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عاش آدم و حواء مع الديناصورات قبل ذلك بقرون فلماذا نعتقد أن الديناصورات ماتت قبل الطوفان ؟</a:t>
            </a:r>
            <a:endParaRPr lang="en-US"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0" y="3955143"/>
            <a:ext cx="9144000" cy="2902857"/>
          </a:xfrm>
          <a:prstGeom prst="rect">
            <a:avLst/>
          </a:prstGeom>
        </p:spPr>
      </p:pic>
    </p:spTree>
    <p:extLst>
      <p:ext uri="{BB962C8B-B14F-4D97-AF65-F5344CB8AC3E}">
        <p14:creationId xmlns:p14="http://schemas.microsoft.com/office/powerpoint/2010/main" val="14692006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nosaurs on A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1AD62BAC-13E4-DE49-A25A-52734619743D}"/>
              </a:ext>
            </a:extLst>
          </p:cNvPr>
          <p:cNvGrpSpPr/>
          <p:nvPr/>
        </p:nvGrpSpPr>
        <p:grpSpPr>
          <a:xfrm>
            <a:off x="145469" y="40848"/>
            <a:ext cx="8212228" cy="6159535"/>
            <a:chOff x="145469" y="40848"/>
            <a:chExt cx="8212228" cy="6159535"/>
          </a:xfrm>
        </p:grpSpPr>
        <p:sp>
          <p:nvSpPr>
            <p:cNvPr id="2" name="Rectangle 1">
              <a:extLst>
                <a:ext uri="{FF2B5EF4-FFF2-40B4-BE49-F238E27FC236}">
                  <a16:creationId xmlns:a16="http://schemas.microsoft.com/office/drawing/2014/main" id="{9330DFC9-52F2-D74D-AD08-3F5D965A5EB7}"/>
                </a:ext>
              </a:extLst>
            </p:cNvPr>
            <p:cNvSpPr/>
            <p:nvPr/>
          </p:nvSpPr>
          <p:spPr bwMode="auto">
            <a:xfrm>
              <a:off x="4091167" y="4496844"/>
              <a:ext cx="1883748" cy="726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7" name="Rectangle 6">
              <a:extLst>
                <a:ext uri="{FF2B5EF4-FFF2-40B4-BE49-F238E27FC236}">
                  <a16:creationId xmlns:a16="http://schemas.microsoft.com/office/drawing/2014/main" id="{5902B4FE-3C4E-B045-BB32-748DBEA496BC}"/>
                </a:ext>
              </a:extLst>
            </p:cNvPr>
            <p:cNvSpPr/>
            <p:nvPr/>
          </p:nvSpPr>
          <p:spPr bwMode="auto">
            <a:xfrm>
              <a:off x="5857336" y="1954060"/>
              <a:ext cx="2500361" cy="2542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AAB0B225-F012-AC4E-8E5B-B149EE913FF3}"/>
                </a:ext>
              </a:extLst>
            </p:cNvPr>
            <p:cNvSpPr/>
            <p:nvPr/>
          </p:nvSpPr>
          <p:spPr bwMode="auto">
            <a:xfrm>
              <a:off x="1698696" y="3394553"/>
              <a:ext cx="1883748" cy="12901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40C210EA-67BE-BE4F-AF0E-AD58ABE1901B}"/>
                </a:ext>
              </a:extLst>
            </p:cNvPr>
            <p:cNvSpPr/>
            <p:nvPr/>
          </p:nvSpPr>
          <p:spPr bwMode="auto">
            <a:xfrm>
              <a:off x="145469" y="1321111"/>
              <a:ext cx="640834" cy="39022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8B82379B-D310-4C4C-A499-C0D6E22F3C71}"/>
                </a:ext>
              </a:extLst>
            </p:cNvPr>
            <p:cNvSpPr/>
            <p:nvPr/>
          </p:nvSpPr>
          <p:spPr bwMode="auto">
            <a:xfrm>
              <a:off x="2224789" y="5802821"/>
              <a:ext cx="4727155" cy="3975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43853A64-14BD-034E-92C8-1641EC3C3807}"/>
                </a:ext>
              </a:extLst>
            </p:cNvPr>
            <p:cNvSpPr/>
            <p:nvPr/>
          </p:nvSpPr>
          <p:spPr bwMode="auto">
            <a:xfrm>
              <a:off x="1711221" y="40848"/>
              <a:ext cx="5629031" cy="10131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6249" y="1505066"/>
            <a:ext cx="2362600" cy="1773483"/>
          </a:xfrm>
          <a:solidFill>
            <a:srgbClr val="000000"/>
          </a:solidFill>
          <a:effectLst/>
        </p:spPr>
        <p:txBody>
          <a:bodyPr anchor="ctr"/>
          <a:lstStyle/>
          <a:p>
            <a:pPr>
              <a:defRPr/>
            </a:pPr>
            <a:r>
              <a:rPr lang="ar-JO" sz="2400" dirty="0">
                <a:effectLst>
                  <a:glow rad="127000">
                    <a:schemeClr val="tx1"/>
                  </a:glow>
                </a:effectLst>
                <a:ea typeface="ＭＳ Ｐゴシック" charset="0"/>
                <a:cs typeface="ＭＳ Ｐゴシック" charset="0"/>
              </a:rPr>
              <a:t>يمكن أن تدخل الديناصورات الصغيرة إلى الفلك</a:t>
            </a:r>
            <a:endParaRPr lang="en-US" sz="2400" dirty="0">
              <a:effectLst>
                <a:glow rad="127000">
                  <a:schemeClr val="tx1"/>
                </a:glow>
              </a:effectLst>
              <a:ea typeface="ＭＳ Ｐゴシック" charset="0"/>
              <a:cs typeface="ＭＳ Ｐゴシック" charset="0"/>
            </a:endParaRPr>
          </a:p>
        </p:txBody>
      </p:sp>
      <p:sp>
        <p:nvSpPr>
          <p:cNvPr id="13" name="Rectangle 2">
            <a:extLst>
              <a:ext uri="{FF2B5EF4-FFF2-40B4-BE49-F238E27FC236}">
                <a16:creationId xmlns:a16="http://schemas.microsoft.com/office/drawing/2014/main" id="{1EC36764-C04D-3847-A4BB-A25A9669F7EA}"/>
              </a:ext>
            </a:extLst>
          </p:cNvPr>
          <p:cNvSpPr txBox="1">
            <a:spLocks noChangeArrowheads="1"/>
          </p:cNvSpPr>
          <p:nvPr/>
        </p:nvSpPr>
        <p:spPr bwMode="auto">
          <a:xfrm>
            <a:off x="1271392" y="274439"/>
            <a:ext cx="7665929"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2060"/>
                </a:solidFill>
                <a:effectLst/>
                <a:uLnTx/>
                <a:uFillTx/>
                <a:latin typeface="Arial" panose="020B0604020202020204" pitchFamily="34" charset="0"/>
                <a:ea typeface="ＭＳ Ｐゴシック" charset="0"/>
              </a:rPr>
              <a:t>Apatosaurus </a:t>
            </a:r>
            <a:r>
              <a:rPr kumimoji="0" lang="en-US" sz="3200" b="1" u="none" strike="noStrike" kern="0" cap="none" spc="0" normalizeH="0" baseline="0" noProof="0" dirty="0" err="1">
                <a:ln>
                  <a:noFill/>
                </a:ln>
                <a:solidFill>
                  <a:srgbClr val="002060"/>
                </a:solidFill>
                <a:effectLst/>
                <a:uLnTx/>
                <a:uFillTx/>
                <a:latin typeface="Arial" panose="020B0604020202020204" pitchFamily="34" charset="0"/>
                <a:ea typeface="ＭＳ Ｐゴシック" charset="0"/>
              </a:rPr>
              <a:t>excelsus</a:t>
            </a:r>
            <a:r>
              <a:rPr kumimoji="0" lang="en-US" sz="3200" b="1" u="none" strike="noStrike" kern="0" cap="none" spc="0" normalizeH="0" baseline="0" noProof="0" dirty="0">
                <a:ln>
                  <a:noFill/>
                </a:ln>
                <a:solidFill>
                  <a:srgbClr val="002060"/>
                </a:solidFill>
                <a:effectLst/>
                <a:uLnTx/>
                <a:uFillTx/>
                <a:latin typeface="Arial" panose="020B0604020202020204" pitchFamily="34" charset="0"/>
                <a:ea typeface="ＭＳ Ｐゴシック" charset="0"/>
              </a:rPr>
              <a:t> growth</a:t>
            </a:r>
          </a:p>
        </p:txBody>
      </p:sp>
      <p:sp>
        <p:nvSpPr>
          <p:cNvPr id="14" name="Rectangle 2">
            <a:extLst>
              <a:ext uri="{FF2B5EF4-FFF2-40B4-BE49-F238E27FC236}">
                <a16:creationId xmlns:a16="http://schemas.microsoft.com/office/drawing/2014/main" id="{55032174-287D-354A-902D-DA62441554D1}"/>
              </a:ext>
            </a:extLst>
          </p:cNvPr>
          <p:cNvSpPr txBox="1">
            <a:spLocks noChangeArrowheads="1"/>
          </p:cNvSpPr>
          <p:nvPr/>
        </p:nvSpPr>
        <p:spPr bwMode="auto">
          <a:xfrm>
            <a:off x="1459270" y="3858017"/>
            <a:ext cx="2362600" cy="8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rPr>
              <a:t>أخذت إلى سطح الفلك</a:t>
            </a:r>
            <a:endParaRPr kumimoji="0" lang="en-US"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endParaRPr>
          </a:p>
        </p:txBody>
      </p:sp>
      <p:sp>
        <p:nvSpPr>
          <p:cNvPr id="15" name="Rectangle 2">
            <a:extLst>
              <a:ext uri="{FF2B5EF4-FFF2-40B4-BE49-F238E27FC236}">
                <a16:creationId xmlns:a16="http://schemas.microsoft.com/office/drawing/2014/main" id="{26B0F9C6-ACF4-4F46-9E71-7FD8D3AF6290}"/>
              </a:ext>
            </a:extLst>
          </p:cNvPr>
          <p:cNvSpPr txBox="1">
            <a:spLocks noChangeArrowheads="1"/>
          </p:cNvSpPr>
          <p:nvPr/>
        </p:nvSpPr>
        <p:spPr bwMode="auto">
          <a:xfrm>
            <a:off x="3783851" y="4841085"/>
            <a:ext cx="2362600" cy="4480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rPr>
              <a:t>النزول</a:t>
            </a:r>
            <a:endParaRPr kumimoji="0" lang="en-US"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endParaRPr>
          </a:p>
        </p:txBody>
      </p:sp>
      <p:sp>
        <p:nvSpPr>
          <p:cNvPr id="16" name="Rectangle 2">
            <a:extLst>
              <a:ext uri="{FF2B5EF4-FFF2-40B4-BE49-F238E27FC236}">
                <a16:creationId xmlns:a16="http://schemas.microsoft.com/office/drawing/2014/main" id="{8780D219-BE1D-644D-85B0-DE9D190BF741}"/>
              </a:ext>
            </a:extLst>
          </p:cNvPr>
          <p:cNvSpPr txBox="1">
            <a:spLocks noChangeArrowheads="1"/>
          </p:cNvSpPr>
          <p:nvPr/>
        </p:nvSpPr>
        <p:spPr bwMode="auto">
          <a:xfrm>
            <a:off x="5770644" y="1931001"/>
            <a:ext cx="2362600" cy="28644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rPr>
              <a:t>أعلى معدل نمو حوالي 5ر5 طن / سنة</a:t>
            </a:r>
            <a:endParaRPr kumimoji="0" lang="en-US"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endParaRPr>
          </a:p>
        </p:txBody>
      </p:sp>
      <p:sp>
        <p:nvSpPr>
          <p:cNvPr id="17" name="Rectangle 2">
            <a:extLst>
              <a:ext uri="{FF2B5EF4-FFF2-40B4-BE49-F238E27FC236}">
                <a16:creationId xmlns:a16="http://schemas.microsoft.com/office/drawing/2014/main" id="{1B0BDEAB-9450-7343-82C6-08BC675C0C6A}"/>
              </a:ext>
            </a:extLst>
          </p:cNvPr>
          <p:cNvSpPr txBox="1">
            <a:spLocks noChangeArrowheads="1"/>
          </p:cNvSpPr>
          <p:nvPr/>
        </p:nvSpPr>
        <p:spPr bwMode="auto">
          <a:xfrm>
            <a:off x="1478072" y="5749111"/>
            <a:ext cx="7252570"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العمر ( السنوات )</a:t>
            </a: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 name="Rectangle 2">
            <a:extLst>
              <a:ext uri="{FF2B5EF4-FFF2-40B4-BE49-F238E27FC236}">
                <a16:creationId xmlns:a16="http://schemas.microsoft.com/office/drawing/2014/main" id="{98BE47C2-5A1A-004C-A234-97A419DE6235}"/>
              </a:ext>
            </a:extLst>
          </p:cNvPr>
          <p:cNvSpPr txBox="1">
            <a:spLocks noChangeArrowheads="1"/>
          </p:cNvSpPr>
          <p:nvPr/>
        </p:nvSpPr>
        <p:spPr bwMode="auto">
          <a:xfrm rot="16200000">
            <a:off x="-2910835" y="3230552"/>
            <a:ext cx="6817153" cy="4377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الأطنان</a:t>
            </a: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64653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blinds(horizontal)">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cstate="print">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ar-JO" sz="4800" b="1" dirty="0">
                <a:solidFill>
                  <a:schemeClr val="bg1"/>
                </a:solidFill>
                <a:effectLst>
                  <a:glow rad="101600">
                    <a:schemeClr val="tx1">
                      <a:alpha val="75000"/>
                    </a:schemeClr>
                  </a:glow>
                </a:effectLst>
                <a:cs typeface="Arial" panose="020B0604020202020204" pitchFamily="34" charset="0"/>
              </a:rPr>
              <a:t>أسئلة يجب علينا الإجابة عليها</a:t>
            </a:r>
            <a:endParaRPr lang="en-US" sz="3600" b="1" dirty="0">
              <a:effectLst>
                <a:glow rad="101600">
                  <a:schemeClr val="tx1">
                    <a:alpha val="75000"/>
                  </a:schemeClr>
                </a:glow>
              </a:effectLst>
              <a:cs typeface="Arial" panose="020B0604020202020204" pitchFamily="34" charset="0"/>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تكوين = البدايات</a:t>
            </a:r>
            <a:endParaRPr kumimoji="0" lang="en-US" sz="44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الأصل </a:t>
            </a:r>
            <a:r>
              <a:rPr kumimoji="0" lang="ar-JO" sz="32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من أين جئنا</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a:p>
            <a:pPr marL="266700" marR="0" lvl="0" indent="-266700" algn="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القصد</a:t>
            </a:r>
            <a:r>
              <a:rPr kumimoji="0" lang="ar-JO"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 لماذا أنا هنا ؟ هل هناك معنى ؟</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a:p>
            <a:pPr marL="266700" marR="0" lvl="0" indent="-266700" algn="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الأخلاق</a:t>
            </a:r>
            <a:r>
              <a:rPr kumimoji="0" lang="ar-JO"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 لماذا الشر موجود في العالم ؟</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a:p>
            <a:pPr marL="266700" marR="0" lvl="0" indent="-266700" algn="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المصير</a:t>
            </a:r>
            <a:r>
              <a:rPr kumimoji="0" lang="ar-JO"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 إلى اين أنا ذاهب ؟ هل هناك رجاء ؟</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07271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eaLnBrk="1" hangingPunct="1"/>
            <a:r>
              <a:rPr lang="ar-JO" altLang="zh-CN" sz="4000" dirty="0">
                <a:solidFill>
                  <a:schemeClr val="bg1"/>
                </a:solidFill>
                <a:ea typeface="ＭＳ Ｐゴシック" charset="0"/>
              </a:rPr>
              <a:t>عاشت الديناصورات مؤخراً</a:t>
            </a:r>
            <a:endParaRPr lang="en-US" altLang="zh-CN" sz="4000" dirty="0">
              <a:solidFill>
                <a:schemeClr val="bg1"/>
              </a:solidFill>
              <a:ea typeface="ＭＳ Ｐゴシック" charset="0"/>
            </a:endParaRPr>
          </a:p>
        </p:txBody>
      </p:sp>
      <p:pic>
        <p:nvPicPr>
          <p:cNvPr id="25907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1981200"/>
            <a:ext cx="8534400" cy="3711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4013" marR="0" lvl="0" indent="-354013" algn="l" defTabSz="914400" rtl="0" eaLnBrk="1" fontAlgn="base" latinLnBrk="0" hangingPunct="1">
              <a:lnSpc>
                <a:spcPct val="90000"/>
              </a:lnSpc>
              <a:spcBef>
                <a:spcPct val="2000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54013" marR="0" lvl="0" indent="-354013"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بهيموث – العملاق النباتي</a:t>
            </a:r>
          </a:p>
          <a:p>
            <a:pPr marL="354013" marR="0" lvl="0" indent="-354013"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(أيوب 40 : 15 – 24)   </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لوياثان – الشرس المفترس (أيوب 41)</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54013" marR="0" lvl="0" indent="-354013" algn="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قتل الملك البريطاني مورفيدوس على يد وحش "ابتلعه ... كما تبتلع سمكة كبيرة سمكة صغيرة" (336 قبل الميلاد)</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54013" marR="0" lvl="0" indent="-354013"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قتل وحش في عام 1693 في بيد-يير-أفانك, إنجلترا</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54013" marR="0" lvl="0" indent="-354013"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تم إحصاء الديناصورات في حوالي 200 موقع في إنجلترا وحدها .</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0775234"/>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3" name="Text Box 5"/>
          <p:cNvSpPr txBox="1">
            <a:spLocks noChangeArrowheads="1"/>
          </p:cNvSpPr>
          <p:nvPr/>
        </p:nvSpPr>
        <p:spPr bwMode="auto">
          <a:xfrm>
            <a:off x="5545994" y="4357787"/>
            <a:ext cx="1103187" cy="30777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47495"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447497" name="Rectangle 9"/>
          <p:cNvSpPr>
            <a:spLocks noChangeArrowheads="1"/>
          </p:cNvSpPr>
          <p:nvPr/>
        </p:nvSpPr>
        <p:spPr bwMode="auto">
          <a:xfrm>
            <a:off x="228600" y="1844675"/>
            <a:ext cx="6248400"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الشاعر الدنماركي إكستولز بياولف (495 – 583 م) الملك الراحل منذ 50 سنة .</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الوحش جريندل ("طاحونة ، مدمرة") افترس الدنماركيين لمدة 12 عامًا (503-515 بعد الميلاد)</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نظف هذا البطل كل الحيوانات المتوحشة من البحر الواقع بين النمارك و السويد</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ثم سحب ذراع جريندول الصغيرة الذي عاد إلى كهفه و نزف حتى الموت .</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ar-JO" sz="4000" spc="150" dirty="0">
                <a:ln w="11430"/>
                <a:solidFill>
                  <a:srgbClr val="F8F8F8"/>
                </a:solidFill>
                <a:effectLst>
                  <a:outerShdw blurRad="25400" algn="tl" rotWithShape="0">
                    <a:srgbClr val="000000">
                      <a:alpha val="43000"/>
                    </a:srgbClr>
                  </a:outerShdw>
                </a:effectLst>
                <a:ea typeface="ＭＳ Ｐゴシック" charset="0"/>
                <a:cs typeface="Arial" panose="020B0604020202020204" pitchFamily="34" charset="0"/>
              </a:rPr>
              <a:t>بياولف و مخلوقات الدنمارك</a:t>
            </a:r>
            <a:endParaRPr lang="en-US" sz="4000" spc="150" dirty="0">
              <a:ln w="11430"/>
              <a:solidFill>
                <a:srgbClr val="F8F8F8"/>
              </a:solidFill>
              <a:effectLst>
                <a:outerShdw blurRad="25400" algn="tl" rotWithShape="0">
                  <a:srgbClr val="000000">
                    <a:alpha val="43000"/>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578832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447497">
                                            <p:txEl>
                                              <p:pRg st="2" end="2"/>
                                            </p:txEl>
                                          </p:spTgt>
                                        </p:tgtEl>
                                        <p:attrNameLst>
                                          <p:attrName>style.visibility</p:attrName>
                                        </p:attrNameLst>
                                      </p:cBhvr>
                                      <p:to>
                                        <p:strVal val="visible"/>
                                      </p:to>
                                    </p:set>
                                    <p:animEffect transition="in" filter="plus(in)">
                                      <p:cBhvr>
                                        <p:cTn id="28" dur="2000"/>
                                        <p:tgtEl>
                                          <p:spTgt spid="447497">
                                            <p:txEl>
                                              <p:pRg st="2" end="2"/>
                                            </p:txEl>
                                          </p:spTgt>
                                        </p:tgtEl>
                                      </p:cBhvr>
                                    </p:animEffect>
                                  </p:childTnLst>
                                </p:cTn>
                              </p:par>
                            </p:childTnLst>
                          </p:cTn>
                        </p:par>
                        <p:par>
                          <p:cTn id="29" fill="hold" nodeType="afterGroup">
                            <p:stCondLst>
                              <p:cond delay="2000"/>
                            </p:stCondLst>
                            <p:childTnLst>
                              <p:par>
                                <p:cTn id="30" presetID="20" presetClass="entr" presetSubtype="0" fill="hold" grpId="0" nodeType="afterEffect">
                                  <p:stCondLst>
                                    <p:cond delay="0"/>
                                  </p:stCondLst>
                                  <p:childTnLst>
                                    <p:set>
                                      <p:cBhvr>
                                        <p:cTn id="31" dur="1" fill="hold">
                                          <p:stCondLst>
                                            <p:cond delay="0"/>
                                          </p:stCondLst>
                                        </p:cTn>
                                        <p:tgtEl>
                                          <p:spTgt spid="447494"/>
                                        </p:tgtEl>
                                        <p:attrNameLst>
                                          <p:attrName>style.visibility</p:attrName>
                                        </p:attrNameLst>
                                      </p:cBhvr>
                                      <p:to>
                                        <p:strVal val="visible"/>
                                      </p:to>
                                    </p:set>
                                    <p:animEffect transition="in" filter="wedge">
                                      <p:cBhvr>
                                        <p:cTn id="32" dur="2000"/>
                                        <p:tgtEl>
                                          <p:spTgt spid="447494"/>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447497">
                                            <p:txEl>
                                              <p:pRg st="3" end="3"/>
                                            </p:txEl>
                                          </p:spTgt>
                                        </p:tgtEl>
                                        <p:attrNameLst>
                                          <p:attrName>style.visibility</p:attrName>
                                        </p:attrNameLst>
                                      </p:cBhvr>
                                      <p:to>
                                        <p:strVal val="visible"/>
                                      </p:to>
                                    </p:set>
                                    <p:animEffect transition="in" filter="plus(in)">
                                      <p:cBhvr>
                                        <p:cTn id="37" dur="2000"/>
                                        <p:tgtEl>
                                          <p:spTgt spid="44749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ar-JO" altLang="zh-CN" sz="3200" dirty="0">
                <a:solidFill>
                  <a:schemeClr val="bg1"/>
                </a:solidFill>
                <a:ea typeface="ＭＳ Ｐゴシック" charset="0"/>
              </a:rPr>
              <a:t>وحش الصياد الياباني الميت</a:t>
            </a:r>
            <a:endParaRPr lang="en-US" altLang="zh-CN" sz="4000" dirty="0">
              <a:solidFill>
                <a:schemeClr val="bg1"/>
              </a:solidFill>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2" name="Text Box 6"/>
          <p:cNvSpPr txBox="1">
            <a:spLocks noChangeArrowheads="1"/>
          </p:cNvSpPr>
          <p:nvPr/>
        </p:nvSpPr>
        <p:spPr bwMode="auto">
          <a:xfrm>
            <a:off x="38331" y="6437476"/>
            <a:ext cx="911179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Duane T. Gish, Dinosaurs by Design (4730 Barnes Road, Colorado Springs, CO: Master Books and Creation-Life Publishers, 1992), 86</a:t>
            </a:r>
          </a:p>
        </p:txBody>
      </p:sp>
      <p:sp>
        <p:nvSpPr>
          <p:cNvPr id="263173" name="Text Box 7"/>
          <p:cNvSpPr txBox="1">
            <a:spLocks noChangeArrowheads="1"/>
          </p:cNvSpPr>
          <p:nvPr/>
        </p:nvSpPr>
        <p:spPr bwMode="auto">
          <a:xfrm>
            <a:off x="9324528" y="5589240"/>
            <a:ext cx="287610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Enlarge and read this!</a:t>
            </a:r>
          </a:p>
        </p:txBody>
      </p:sp>
      <p:sp>
        <p:nvSpPr>
          <p:cNvPr id="449544" name="Rectangle 8"/>
          <p:cNvSpPr>
            <a:spLocks noChangeArrowheads="1"/>
          </p:cNvSpPr>
          <p:nvPr/>
        </p:nvSpPr>
        <p:spPr bwMode="auto">
          <a:xfrm>
            <a:off x="0" y="1219200"/>
            <a:ext cx="600076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وزن 2 طن و طول 10 أمتار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قبض عليه على عمق 330 متر في المحيط قرب منطقة كرايست تشيرتش</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بليسيوصورس : ضخم, زواحف صغيرة الرأس, مع رقبة طويلة و أربع زعانف</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تم تصويرها و رسمها من قبل عالم أحياء بحرية اسمه ميشيهيكو يانو</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قام القائد برميها في البحر خوفاً من تلويث سمكته </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بعد أن قامت بي بي سي بتقديم التقرير بأنها سمكة قرش (30 تموز 1977)</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جريدة التايمز 21 تموز 1977</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55782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ar-JO" altLang="zh-CN" dirty="0">
                <a:solidFill>
                  <a:schemeClr val="bg1"/>
                </a:solidFill>
                <a:ea typeface="ＭＳ Ｐゴシック" charset="0"/>
              </a:rPr>
              <a:t>هل هو سمكة قرش ؟</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ar-JO" altLang="zh-CN" sz="2000" b="1" dirty="0">
                <a:solidFill>
                  <a:schemeClr val="bg1"/>
                </a:solidFill>
                <a:latin typeface="Times New Roman" charset="0"/>
              </a:rPr>
              <a:t>بيل كوبر, بعد الطوفان, 140</a:t>
            </a:r>
            <a:endParaRPr lang="en-US" altLang="zh-CN" sz="2000" b="1" dirty="0">
              <a:solidFill>
                <a:schemeClr val="bg1"/>
              </a:solidFill>
              <a:latin typeface="Times New Roman" charset="0"/>
            </a:endParaRP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279049"/>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marR="0" lvl="0" indent="-342900" algn="r" defTabSz="914400" rtl="0" eaLnBrk="0" fontAlgn="base" latinLnBrk="0" hangingPunct="0">
              <a:lnSpc>
                <a:spcPct val="80000"/>
              </a:lnSpc>
              <a:spcBef>
                <a:spcPct val="20000"/>
              </a:spcBef>
              <a:spcAft>
                <a:spcPct val="0"/>
              </a:spcAft>
              <a:buClr>
                <a:srgbClr val="C0FEF9"/>
              </a:buClr>
              <a:buSzPct val="75000"/>
              <a:buFont typeface="Wingdings"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منظر من الفضاء لجبل أراراط المغطى بالثلوج و البراكين غير النشطة الواقعة في شرق تركيا. يرتفع جبل أرارات أكثر من 3 أميال فوق مستوى سطح البحر. هذا الجبل هو مكان الراحة التقليدي لسفينة نوح.</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Rectangle 4"/>
          <p:cNvSpPr>
            <a:spLocks noChangeArrowheads="1"/>
          </p:cNvSpPr>
          <p:nvPr/>
        </p:nvSpPr>
        <p:spPr bwMode="auto">
          <a:xfrm>
            <a:off x="442913" y="6326188"/>
            <a:ext cx="2527300"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Times New Roman" charset="0"/>
                <a:ea typeface="ＭＳ Ｐゴシック" charset="0"/>
              </a:rPr>
              <a:t>صورة من وكالة ناسا</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411077" name="Rectangle 5"/>
          <p:cNvSpPr>
            <a:spLocks noChangeArrowheads="1"/>
          </p:cNvSpPr>
          <p:nvPr/>
        </p:nvSpPr>
        <p:spPr bwMode="auto">
          <a:xfrm>
            <a:off x="809625" y="989013"/>
            <a:ext cx="1835440" cy="643766"/>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جبل أراراط</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endParaRP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ＭＳ Ｐゴシック"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Ararat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Franklin Gothic Heavy" charset="0"/>
                <a:ea typeface="ＭＳ Ｐゴシック" charset="0"/>
                <a:hlinkClick r:id="" action="ppaction://noaction"/>
              </a:rPr>
              <a:t>INDEX</a:t>
            </a:r>
            <a:endParaRPr kumimoji="0" lang="en-US" altLang="zh-CN" sz="1800" b="0" i="0" u="none" strike="noStrike" kern="1200" cap="none" spc="0" normalizeH="0" baseline="0" noProof="0">
              <a:ln>
                <a:noFill/>
              </a:ln>
              <a:solidFill>
                <a:srgbClr val="FFFFFF"/>
              </a:solidFill>
              <a:effectLst/>
              <a:uLnTx/>
              <a:uFillTx/>
              <a:latin typeface="Franklin Gothic Heavy" charset="0"/>
              <a:ea typeface="ＭＳ Ｐゴシック" charset="0"/>
            </a:endParaRPr>
          </a:p>
        </p:txBody>
      </p:sp>
    </p:spTree>
    <p:extLst>
      <p:ext uri="{BB962C8B-B14F-4D97-AF65-F5344CB8AC3E}">
        <p14:creationId xmlns:p14="http://schemas.microsoft.com/office/powerpoint/2010/main" val="36098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تكوين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449738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معنى اسم كل من الآباء لعشرة أجيال</a:t>
            </a:r>
            <a:endParaRPr lang="en-US" sz="40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0" y="1419190"/>
            <a:ext cx="9144000" cy="5438810"/>
          </a:xfrm>
          <a:prstGeom prst="rect">
            <a:avLst/>
          </a:prstGeom>
        </p:spPr>
      </p:pic>
    </p:spTree>
    <p:extLst>
      <p:ext uri="{BB962C8B-B14F-4D97-AF65-F5344CB8AC3E}">
        <p14:creationId xmlns:p14="http://schemas.microsoft.com/office/powerpoint/2010/main" val="32270685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ar-JO" altLang="zh-CN" dirty="0">
                <a:solidFill>
                  <a:schemeClr val="tx1"/>
                </a:solidFill>
                <a:ea typeface="ＭＳ Ｐゴシック" charset="0"/>
              </a:rPr>
              <a:t>العبادة وقوس قزح</a:t>
            </a:r>
            <a:endParaRPr lang="en-US" altLang="zh-CN" dirty="0">
              <a:solidFill>
                <a:schemeClr val="tx1"/>
              </a:solidFill>
              <a:ea typeface="ＭＳ Ｐゴシック" charset="0"/>
            </a:endParaRP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a typeface="ＭＳ Ｐゴシック" charset="0"/>
                <a:cs typeface="Arial" panose="020B0604020202020204" pitchFamily="34" charset="0"/>
              </a:rPr>
              <a:t>نوح لم يكن كاملاً</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فأبصر حام ابو كنعان عورة أبيه و أخبر أخويه خارجاً فأخذ سام و يافث الرداء ووضعاه على أكتافهما و مشيا إلى الوراء و سترا عورة أبيهما ووجهاهما إلى الوراء فلم يبصرا عورة أبيهما</a:t>
            </a: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(9 : 22 – 23)</a:t>
            </a:r>
            <a:endParaRPr kumimoji="0" lang="en-US"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endParaRPr>
          </a:p>
        </p:txBody>
      </p:sp>
      <p:pic>
        <p:nvPicPr>
          <p:cNvPr id="9" name="Picture 8"/>
          <p:cNvPicPr>
            <a:picLocks noChangeAspect="1"/>
          </p:cNvPicPr>
          <p:nvPr/>
        </p:nvPicPr>
        <p:blipFill>
          <a:blip r:embed="rId3" cstate="print"/>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ea typeface="ＭＳ Ｐゴシック" charset="0"/>
                <a:cs typeface="Arial" panose="020B0604020202020204" pitchFamily="34" charset="0"/>
              </a:rPr>
              <a:t>نوح لم يكن كاملاً</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فلما استيقظ نوح من خمره علم ما فعل به ابنه الصغير فقال</a:t>
            </a:r>
            <a:endParaRPr kumimoji="0" lang="en-US"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ملعون كنعان عبد العبيد يكون لإخوته</a:t>
            </a: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(9 : 24 – 25)</a:t>
            </a:r>
          </a:p>
        </p:txBody>
      </p:sp>
    </p:spTree>
    <p:extLst>
      <p:ext uri="{BB962C8B-B14F-4D97-AF65-F5344CB8AC3E}">
        <p14:creationId xmlns:p14="http://schemas.microsoft.com/office/powerpoint/2010/main" val="37191632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a typeface="ＭＳ Ｐゴシック" charset="0"/>
                <a:cs typeface="Arial" panose="020B0604020202020204" pitchFamily="34" charset="0"/>
              </a:rPr>
              <a:t>شخصية نوح</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endPar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endParaRP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فقال الرب أمحو عن وجه الأرض الإنسان الذي خلقته الإنسان مع البهائم و دبابات و طيور الأرض لأني حزنت أني عملتهم و أما نوح فوجد نعمة في عيني الرب (6 : 7 – 8)</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7014378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0" y="0"/>
            <a:ext cx="6016625" cy="6858000"/>
          </a:xfrm>
          <a:prstGeom prst="rect">
            <a:avLst/>
          </a:prstGeom>
          <a:noFill/>
          <a:ln w="9525">
            <a:miter lim="800000"/>
            <a:headEnd/>
            <a:tailEnd/>
          </a:ln>
          <a:effectLst>
            <a:outerShdw blurRad="63500" dist="38099" dir="2700000" algn="ctr" rotWithShape="0">
              <a:schemeClr val="bg2">
                <a:alpha val="74998"/>
              </a:schemeClr>
            </a:outerShdw>
          </a:effectLst>
        </p:spPr>
      </p:pic>
      <p:sp>
        <p:nvSpPr>
          <p:cNvPr id="49155" name="Rectangle 3"/>
          <p:cNvSpPr>
            <a:spLocks noGrp="1" noChangeArrowheads="1"/>
          </p:cNvSpPr>
          <p:nvPr>
            <p:ph type="title"/>
          </p:nvPr>
        </p:nvSpPr>
        <p:spPr>
          <a:xfrm>
            <a:off x="6051550" y="695325"/>
            <a:ext cx="3092450" cy="1725613"/>
          </a:xfrm>
          <a:effectLst>
            <a:outerShdw blurRad="63500" dist="38099" dir="2700000" algn="ctr" rotWithShape="0">
              <a:schemeClr val="bg2">
                <a:alpha val="74998"/>
              </a:schemeClr>
            </a:outerShdw>
          </a:effectLst>
        </p:spPr>
        <p:txBody>
          <a:bodyPr/>
          <a:lstStyle/>
          <a:p>
            <a:pPr algn="ctr" eaLnBrk="1" hangingPunct="1">
              <a:defRPr/>
            </a:pPr>
            <a:r>
              <a:rPr lang="ar-JO" sz="4000" b="1" dirty="0">
                <a:latin typeface="Arial" panose="020B0604020202020204" pitchFamily="34" charset="0"/>
                <a:ea typeface="+mj-ea"/>
                <a:cs typeface="Arial" panose="020B0604020202020204" pitchFamily="34" charset="0"/>
              </a:rPr>
              <a:t>ملحمة جلجامش </a:t>
            </a:r>
            <a:br>
              <a:rPr lang="ar-JO" sz="4000" b="1" dirty="0">
                <a:latin typeface="Arial" panose="020B0604020202020204" pitchFamily="34" charset="0"/>
                <a:ea typeface="+mj-ea"/>
                <a:cs typeface="Arial" panose="020B0604020202020204" pitchFamily="34" charset="0"/>
              </a:rPr>
            </a:br>
            <a:r>
              <a:rPr lang="ar-JO" sz="4000" b="1" dirty="0">
                <a:latin typeface="Arial" panose="020B0604020202020204" pitchFamily="34" charset="0"/>
                <a:ea typeface="+mj-ea"/>
                <a:cs typeface="Arial" panose="020B0604020202020204" pitchFamily="34" charset="0"/>
              </a:rPr>
              <a:t>اللوح الرابع</a:t>
            </a:r>
            <a:endParaRPr lang="en-US" sz="4000" b="1" dirty="0">
              <a:latin typeface="Arial" panose="020B0604020202020204" pitchFamily="34" charset="0"/>
              <a:ea typeface="+mj-ea"/>
              <a:cs typeface="Arial" panose="020B0604020202020204" pitchFamily="34" charset="0"/>
            </a:endParaRPr>
          </a:p>
        </p:txBody>
      </p:sp>
      <p:sp>
        <p:nvSpPr>
          <p:cNvPr id="49156" name="Rectangle 4"/>
          <p:cNvSpPr>
            <a:spLocks noGrp="1" noChangeArrowheads="1"/>
          </p:cNvSpPr>
          <p:nvPr>
            <p:ph type="body" idx="1"/>
          </p:nvPr>
        </p:nvSpPr>
        <p:spPr>
          <a:xfrm>
            <a:off x="6248400" y="2495550"/>
            <a:ext cx="2590800" cy="3886200"/>
          </a:xfrm>
          <a:effectLst>
            <a:outerShdw blurRad="63500" dist="38099" dir="2700000" algn="ctr" rotWithShape="0">
              <a:schemeClr val="bg2">
                <a:alpha val="74998"/>
              </a:schemeClr>
            </a:outerShdw>
          </a:effectLst>
        </p:spPr>
        <p:txBody>
          <a:bodyPr/>
          <a:lstStyle/>
          <a:p>
            <a:pPr algn="r" eaLnBrk="1" hangingPunct="1">
              <a:buFont typeface="Wingdings" pitchFamily="-112" charset="2"/>
              <a:buBlip>
                <a:blip r:embed="rId4"/>
              </a:buBlip>
              <a:defRPr/>
            </a:pPr>
            <a:r>
              <a:rPr lang="ar-JO" b="1" dirty="0">
                <a:latin typeface="Arial" panose="020B0604020202020204" pitchFamily="34" charset="0"/>
                <a:ea typeface="+mn-ea"/>
                <a:cs typeface="Arial" panose="020B0604020202020204" pitchFamily="34" charset="0"/>
              </a:rPr>
              <a:t>نينوى, العراق</a:t>
            </a:r>
            <a:endParaRPr lang="en-US" b="1" dirty="0">
              <a:latin typeface="Arial" panose="020B0604020202020204" pitchFamily="34" charset="0"/>
              <a:ea typeface="+mn-ea"/>
              <a:cs typeface="Arial" panose="020B0604020202020204" pitchFamily="34" charset="0"/>
            </a:endParaRPr>
          </a:p>
          <a:p>
            <a:pPr algn="r" eaLnBrk="1" hangingPunct="1">
              <a:buFont typeface="Wingdings" pitchFamily="-112" charset="2"/>
              <a:buBlip>
                <a:blip r:embed="rId4"/>
              </a:buBlip>
              <a:defRPr/>
            </a:pPr>
            <a:r>
              <a:rPr lang="ar-JO" b="1" dirty="0">
                <a:latin typeface="Arial" panose="020B0604020202020204" pitchFamily="34" charset="0"/>
                <a:ea typeface="+mn-ea"/>
                <a:cs typeface="Arial" panose="020B0604020202020204" pitchFamily="34" charset="0"/>
              </a:rPr>
              <a:t>650 ق.م</a:t>
            </a:r>
            <a:endParaRPr lang="en-US" b="1" dirty="0">
              <a:latin typeface="Arial" panose="020B0604020202020204" pitchFamily="34" charset="0"/>
              <a:ea typeface="+mn-ea"/>
              <a:cs typeface="Arial" panose="020B0604020202020204" pitchFamily="34" charset="0"/>
            </a:endParaRPr>
          </a:p>
          <a:p>
            <a:pPr algn="r" eaLnBrk="1" hangingPunct="1">
              <a:buFont typeface="Wingdings" pitchFamily="-112" charset="2"/>
              <a:buBlip>
                <a:blip r:embed="rId4"/>
              </a:buBlip>
              <a:defRPr/>
            </a:pPr>
            <a:r>
              <a:rPr lang="ar-JO" b="1" dirty="0">
                <a:latin typeface="Arial" panose="020B0604020202020204" pitchFamily="34" charset="0"/>
                <a:ea typeface="+mn-ea"/>
                <a:cs typeface="Arial" panose="020B0604020202020204" pitchFamily="34" charset="0"/>
              </a:rPr>
              <a:t>قصة الطوفان مشابهة لتكوين 6 - 9</a:t>
            </a:r>
            <a:endParaRPr lang="en-US" b="1" dirty="0">
              <a:latin typeface="Arial" panose="020B0604020202020204" pitchFamily="34" charset="0"/>
              <a:ea typeface="+mn-ea"/>
              <a:cs typeface="Arial" panose="020B0604020202020204" pitchFamily="34" charset="0"/>
            </a:endParaRPr>
          </a:p>
        </p:txBody>
      </p:sp>
      <p:sp>
        <p:nvSpPr>
          <p:cNvPr id="49157" name="Text Box 5"/>
          <p:cNvSpPr txBox="1">
            <a:spLocks noChangeArrowheads="1"/>
          </p:cNvSpPr>
          <p:nvPr/>
        </p:nvSpPr>
        <p:spPr bwMode="auto">
          <a:xfrm>
            <a:off x="8502650"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to="" calcmode="lin" valueType="num">
                                      <p:cBhvr>
                                        <p:cTn id="7" dur="1" fill="hold"/>
                                        <p:tgtEl>
                                          <p:spTgt spid="491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228600" y="2286000"/>
            <a:ext cx="4419600" cy="3733800"/>
          </a:xfrm>
        </p:spPr>
        <p:txBody>
          <a:bodyPr/>
          <a:lstStyle/>
          <a:p>
            <a:pPr algn="ctr" eaLnBrk="1" hangingPunct="1">
              <a:buFont typeface="Wingdings" charset="0"/>
              <a:buNone/>
              <a:defRPr/>
            </a:pPr>
            <a:r>
              <a:rPr lang="ar-JO" sz="2800" u="sng" dirty="0">
                <a:ea typeface="ＭＳ Ｐゴシック" charset="0"/>
                <a:cs typeface="ＭＳ Ｐゴシック" charset="0"/>
              </a:rPr>
              <a:t>الأسطورة البابلية</a:t>
            </a:r>
            <a:endParaRPr lang="en-US" sz="2800" dirty="0">
              <a:ea typeface="ＭＳ Ｐゴシック" charset="0"/>
              <a:cs typeface="ＭＳ Ｐゴシック" charset="0"/>
            </a:endParaRPr>
          </a:p>
          <a:p>
            <a:pPr algn="r" eaLnBrk="1" hangingPunct="1">
              <a:buNone/>
              <a:defRPr/>
            </a:pPr>
            <a:r>
              <a:rPr lang="ar-JO" sz="2400" dirty="0">
                <a:ea typeface="ＭＳ Ｐゴシック" charset="0"/>
                <a:cs typeface="ＭＳ Ｐゴシック" charset="0"/>
              </a:rPr>
              <a:t>* آلهة كثيرة (تعدد الآلهة)</a:t>
            </a:r>
            <a:endParaRPr lang="en-US" sz="2400" dirty="0">
              <a:ea typeface="ＭＳ Ｐゴシック" charset="0"/>
              <a:cs typeface="ＭＳ Ｐゴシック" charset="0"/>
            </a:endParaRPr>
          </a:p>
          <a:p>
            <a:pPr algn="r" eaLnBrk="1" hangingPunct="1">
              <a:buNone/>
              <a:defRPr/>
            </a:pPr>
            <a:r>
              <a:rPr lang="ar-JO" sz="2400" dirty="0">
                <a:ea typeface="ＭＳ Ｐゴシック" charset="0"/>
                <a:cs typeface="ＭＳ Ｐゴシック" charset="0"/>
              </a:rPr>
              <a:t>* الله يتشاجر / لا يتفق</a:t>
            </a:r>
            <a:endParaRPr lang="en-US" sz="2400" dirty="0">
              <a:ea typeface="ＭＳ Ｐゴシック" charset="0"/>
              <a:cs typeface="ＭＳ Ｐゴシック" charset="0"/>
            </a:endParaRPr>
          </a:p>
          <a:p>
            <a:pPr algn="r" eaLnBrk="1" hangingPunct="1">
              <a:buFont typeface="Arial" pitchFamily="34" charset="0"/>
              <a:buChar char="•"/>
              <a:defRPr/>
            </a:pPr>
            <a:r>
              <a:rPr lang="ar-JO" sz="2400" dirty="0">
                <a:ea typeface="ＭＳ Ｐゴシック" charset="0"/>
                <a:cs typeface="ＭＳ Ｐゴシック" charset="0"/>
              </a:rPr>
              <a:t>* تشويش حول سبب حدوث الطوفان</a:t>
            </a:r>
            <a:endParaRPr lang="en-US" sz="2400" dirty="0">
              <a:ea typeface="ＭＳ Ｐゴシック" charset="0"/>
              <a:cs typeface="ＭＳ Ｐゴシック" charset="0"/>
            </a:endParaRPr>
          </a:p>
          <a:p>
            <a:pPr algn="r" eaLnBrk="1" hangingPunct="1">
              <a:buFont typeface="Arial" pitchFamily="34" charset="0"/>
              <a:buChar char="•"/>
              <a:defRPr/>
            </a:pPr>
            <a:r>
              <a:rPr lang="ar-JO" sz="2400" dirty="0">
                <a:ea typeface="ＭＳ Ｐゴシック" charset="0"/>
                <a:cs typeface="ＭＳ Ｐゴシック" charset="0"/>
              </a:rPr>
              <a:t>* أداد – الرعد</a:t>
            </a:r>
          </a:p>
          <a:p>
            <a:pPr algn="r" eaLnBrk="1" hangingPunct="1">
              <a:buFont typeface="Arial" pitchFamily="34" charset="0"/>
              <a:buChar char="•"/>
              <a:defRPr/>
            </a:pPr>
            <a:r>
              <a:rPr lang="ar-JO" sz="2400" dirty="0">
                <a:ea typeface="ＭＳ Ｐゴシック" charset="0"/>
                <a:cs typeface="ＭＳ Ｐゴシック" charset="0"/>
              </a:rPr>
              <a:t>نينورتا – الريح</a:t>
            </a:r>
          </a:p>
          <a:p>
            <a:pPr algn="r" eaLnBrk="1" hangingPunct="1">
              <a:buFont typeface="Arial" pitchFamily="34" charset="0"/>
              <a:buChar char="•"/>
              <a:defRPr/>
            </a:pPr>
            <a:r>
              <a:rPr lang="ar-JO" sz="2400" dirty="0">
                <a:ea typeface="ＭＳ Ｐゴシック" charset="0"/>
                <a:cs typeface="ＭＳ Ｐゴシック" charset="0"/>
              </a:rPr>
              <a:t>أنوناكي - الضوء</a:t>
            </a:r>
            <a:endParaRPr lang="en-US" sz="2800" dirty="0">
              <a:ea typeface="ＭＳ Ｐゴシック" charset="0"/>
              <a:cs typeface="ＭＳ Ｐゴシック" charset="0"/>
            </a:endParaRPr>
          </a:p>
        </p:txBody>
      </p:sp>
      <p:sp>
        <p:nvSpPr>
          <p:cNvPr id="44035" name="Rectangle 3"/>
          <p:cNvSpPr>
            <a:spLocks noChangeArrowheads="1"/>
          </p:cNvSpPr>
          <p:nvPr/>
        </p:nvSpPr>
        <p:spPr bwMode="auto">
          <a:xfrm>
            <a:off x="4648200" y="2286000"/>
            <a:ext cx="4495800" cy="2743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القصة الكتابية</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إله واحد (الوحدانية)</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الله قدوس</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عاقب الله الإنسان الفاسد</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خالق / حافظ كل شيء ينفذ الدينونة</a:t>
            </a: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p:txBody>
      </p:sp>
      <p:sp>
        <p:nvSpPr>
          <p:cNvPr id="44036" name="Text Box 4"/>
          <p:cNvSpPr txBox="1">
            <a:spLocks noChangeArrowheads="1"/>
          </p:cNvSpPr>
          <p:nvPr/>
        </p:nvSpPr>
        <p:spPr bwMode="auto">
          <a:xfrm>
            <a:off x="250824" y="1243013"/>
            <a:ext cx="853601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النسخة البابلية من الطوفان (2000 ق.م)</a:t>
            </a:r>
            <a:endParaRPr kumimoji="0" lang="en-US" sz="28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44037" name="WordArt 5"/>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ملحمة جلجامش</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12645"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6"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Garamond"/>
                <a:ea typeface="Garamond"/>
                <a:cs typeface="Garamond"/>
              </a:rPr>
              <a:t>أنواع الأدب</a:t>
            </a:r>
            <a:endParaRPr kumimoji="0" lang="en-US" sz="36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12647" name="Text Box 8"/>
          <p:cNvSpPr txBox="1">
            <a:spLocks noChangeArrowheads="1"/>
          </p:cNvSpPr>
          <p:nvPr/>
        </p:nvSpPr>
        <p:spPr bwMode="auto">
          <a:xfrm>
            <a:off x="8395106"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4034"/>
                                        </p:tgtEl>
                                        <p:attrNameLst>
                                          <p:attrName>style.visibility</p:attrName>
                                        </p:attrNameLst>
                                      </p:cBhvr>
                                      <p:to>
                                        <p:strVal val="visible"/>
                                      </p:to>
                                    </p:set>
                                    <p:anim calcmode="lin" valueType="num">
                                      <p:cBhvr additive="base">
                                        <p:cTn id="15" dur="500" fill="hold"/>
                                        <p:tgtEl>
                                          <p:spTgt spid="44034"/>
                                        </p:tgtEl>
                                        <p:attrNameLst>
                                          <p:attrName>ppt_x</p:attrName>
                                        </p:attrNameLst>
                                      </p:cBhvr>
                                      <p:tavLst>
                                        <p:tav tm="0">
                                          <p:val>
                                            <p:strVal val="0-#ppt_w/2"/>
                                          </p:val>
                                        </p:tav>
                                        <p:tav tm="100000">
                                          <p:val>
                                            <p:strVal val="#ppt_x"/>
                                          </p:val>
                                        </p:tav>
                                      </p:tavLst>
                                    </p:anim>
                                    <p:anim calcmode="lin" valueType="num">
                                      <p:cBhvr additive="base">
                                        <p:cTn id="16"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035"/>
                                        </p:tgtEl>
                                        <p:attrNameLst>
                                          <p:attrName>style.visibility</p:attrName>
                                        </p:attrNameLst>
                                      </p:cBhvr>
                                      <p:to>
                                        <p:strVal val="visible"/>
                                      </p:to>
                                    </p:set>
                                    <p:anim calcmode="lin" valueType="num">
                                      <p:cBhvr additive="base">
                                        <p:cTn id="21" dur="500" fill="hold"/>
                                        <p:tgtEl>
                                          <p:spTgt spid="44035"/>
                                        </p:tgtEl>
                                        <p:attrNameLst>
                                          <p:attrName>ppt_x</p:attrName>
                                        </p:attrNameLst>
                                      </p:cBhvr>
                                      <p:tavLst>
                                        <p:tav tm="0">
                                          <p:val>
                                            <p:strVal val="1+#ppt_w/2"/>
                                          </p:val>
                                        </p:tav>
                                        <p:tav tm="100000">
                                          <p:val>
                                            <p:strVal val="#ppt_x"/>
                                          </p:val>
                                        </p:tav>
                                      </p:tavLst>
                                    </p:anim>
                                    <p:anim calcmode="lin" valueType="num">
                                      <p:cBhvr additive="base">
                                        <p:cTn id="22"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P spid="44036" grpId="0" autoUpdateAnimBg="0"/>
      <p:bldP spid="440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7010400" cy="1093787"/>
          </a:xfrm>
        </p:spPr>
        <p:txBody>
          <a:bodyPr/>
          <a:lstStyle/>
          <a:p>
            <a:pPr eaLnBrk="1" hangingPunct="1">
              <a:defRPr/>
            </a:pPr>
            <a:r>
              <a:rPr lang="en-US" sz="3200" dirty="0">
                <a:ea typeface="ＭＳ Ｐゴシック" charset="0"/>
                <a:cs typeface="ＭＳ Ｐゴシック" charset="0"/>
              </a:rPr>
              <a:t>Flood Legends</a:t>
            </a:r>
          </a:p>
        </p:txBody>
      </p:sp>
      <p:pic>
        <p:nvPicPr>
          <p:cNvPr id="348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4692" name="Group 19"/>
          <p:cNvGrpSpPr>
            <a:grpSpLocks/>
          </p:cNvGrpSpPr>
          <p:nvPr/>
        </p:nvGrpSpPr>
        <p:grpSpPr bwMode="auto">
          <a:xfrm>
            <a:off x="2590800" y="0"/>
            <a:ext cx="2895600" cy="3886200"/>
            <a:chOff x="1584" y="192"/>
            <a:chExt cx="1824" cy="2448"/>
          </a:xfrm>
        </p:grpSpPr>
        <p:pic>
          <p:nvPicPr>
            <p:cNvPr id="11470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4" y="192"/>
              <a:ext cx="182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704" name="Text Box 8"/>
            <p:cNvSpPr txBox="1">
              <a:spLocks noChangeArrowheads="1"/>
            </p:cNvSpPr>
            <p:nvPr/>
          </p:nvSpPr>
          <p:spPr bwMode="auto">
            <a:xfrm>
              <a:off x="1584" y="2352"/>
              <a:ext cx="1200"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2"/>
          <p:cNvGrpSpPr>
            <a:grpSpLocks/>
          </p:cNvGrpSpPr>
          <p:nvPr/>
        </p:nvGrpSpPr>
        <p:grpSpPr bwMode="auto">
          <a:xfrm>
            <a:off x="6072188" y="3657600"/>
            <a:ext cx="3071812" cy="3200400"/>
            <a:chOff x="3825" y="2304"/>
            <a:chExt cx="1935" cy="2016"/>
          </a:xfrm>
        </p:grpSpPr>
        <p:pic>
          <p:nvPicPr>
            <p:cNvPr id="11470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5" y="2304"/>
              <a:ext cx="1935" cy="2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702" name="Text Box 11"/>
            <p:cNvSpPr txBox="1">
              <a:spLocks noChangeArrowheads="1"/>
            </p:cNvSpPr>
            <p:nvPr/>
          </p:nvSpPr>
          <p:spPr bwMode="auto">
            <a:xfrm>
              <a:off x="3825" y="2304"/>
              <a:ext cx="816"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المكسيك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14694" name="WordArt 12"/>
          <p:cNvSpPr>
            <a:spLocks noChangeArrowheads="1" noChangeShapeType="1" noTextEdit="1"/>
          </p:cNvSpPr>
          <p:nvPr/>
        </p:nvSpPr>
        <p:spPr bwMode="auto">
          <a:xfrm>
            <a:off x="152400" y="1752600"/>
            <a:ext cx="4419600" cy="14478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270 أسطورة عن الطوفان</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grpSp>
        <p:nvGrpSpPr>
          <p:cNvPr id="4" name="Group 21"/>
          <p:cNvGrpSpPr>
            <a:grpSpLocks/>
          </p:cNvGrpSpPr>
          <p:nvPr/>
        </p:nvGrpSpPr>
        <p:grpSpPr bwMode="auto">
          <a:xfrm>
            <a:off x="5791200" y="0"/>
            <a:ext cx="2533650" cy="3433763"/>
            <a:chOff x="3648" y="0"/>
            <a:chExt cx="1596" cy="2163"/>
          </a:xfrm>
        </p:grpSpPr>
        <p:pic>
          <p:nvPicPr>
            <p:cNvPr id="11469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8" y="0"/>
              <a:ext cx="1596"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700" name="Text Box 15"/>
            <p:cNvSpPr txBox="1">
              <a:spLocks noChangeArrowheads="1"/>
            </p:cNvSpPr>
            <p:nvPr/>
          </p:nvSpPr>
          <p:spPr bwMode="auto">
            <a:xfrm>
              <a:off x="3648" y="1872"/>
              <a:ext cx="508"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هاواي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14696" name="Text Box 16"/>
          <p:cNvSpPr txBox="1">
            <a:spLocks noChangeArrowheads="1"/>
          </p:cNvSpPr>
          <p:nvPr/>
        </p:nvSpPr>
        <p:spPr bwMode="auto">
          <a:xfrm>
            <a:off x="8578850" y="76200"/>
            <a:ext cx="623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83c</a:t>
            </a:r>
          </a:p>
        </p:txBody>
      </p:sp>
      <p:sp>
        <p:nvSpPr>
          <p:cNvPr id="114697" name="Text Box 17"/>
          <p:cNvSpPr txBox="1">
            <a:spLocks noChangeArrowheads="1"/>
          </p:cNvSpPr>
          <p:nvPr/>
        </p:nvSpPr>
        <p:spPr bwMode="auto">
          <a:xfrm>
            <a:off x="3276600" y="4286250"/>
            <a:ext cx="28194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Times New Roman" charset="0"/>
                <a:ea typeface="ＭＳ Ｐゴシック" charset="0"/>
              </a:rPr>
              <a:t>Common Elements:</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universal flood</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boat saved</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family passengers</a:t>
            </a:r>
          </a:p>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4698" name="Text Box 18"/>
          <p:cNvSpPr txBox="1">
            <a:spLocks noChangeArrowheads="1"/>
          </p:cNvSpPr>
          <p:nvPr/>
        </p:nvSpPr>
        <p:spPr bwMode="auto">
          <a:xfrm>
            <a:off x="8143900" y="76200"/>
            <a:ext cx="11978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188جي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animEffect transition="in" filter="dissolve">
                                      <p:cBhvr>
                                        <p:cTn id="9" dur="500"/>
                                        <p:tgtEl>
                                          <p:spTgt spid="348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7570788" cy="1093787"/>
          </a:xfrm>
        </p:spPr>
        <p:txBody>
          <a:bodyPr/>
          <a:lstStyle/>
          <a:p>
            <a:pPr eaLnBrk="1" hangingPunct="1"/>
            <a:r>
              <a:rPr lang="ar-JO" sz="4000" dirty="0">
                <a:solidFill>
                  <a:srgbClr val="000000"/>
                </a:solidFill>
                <a:effectLst/>
                <a:ea typeface="ＭＳ Ｐゴシック" charset="0"/>
                <a:cs typeface="ＭＳ Ｐゴシック" charset="0"/>
              </a:rPr>
              <a:t>الشخصية الصينية للفلك</a:t>
            </a:r>
            <a:endParaRPr lang="en-US" sz="4000" dirty="0">
              <a:solidFill>
                <a:srgbClr val="000000"/>
              </a:solidFill>
              <a:effectLst/>
              <a:ea typeface="ＭＳ Ｐゴシック" charset="0"/>
              <a:cs typeface="ＭＳ Ｐゴシック" charset="0"/>
            </a:endParaRPr>
          </a:p>
        </p:txBody>
      </p:sp>
      <p:pic>
        <p:nvPicPr>
          <p:cNvPr id="1167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0"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6741" name="Text Box 18"/>
          <p:cNvSpPr txBox="1">
            <a:spLocks noChangeArrowheads="1"/>
          </p:cNvSpPr>
          <p:nvPr/>
        </p:nvSpPr>
        <p:spPr bwMode="auto">
          <a:xfrm>
            <a:off x="8172450" y="115888"/>
            <a:ext cx="10438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188جي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116742"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24300" y="2205038"/>
            <a:ext cx="4535488"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3" name="Picture 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31913" y="1268413"/>
            <a:ext cx="5829300" cy="139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4" name="Text Box 5"/>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سفينة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6745" name="Text Box 5"/>
          <p:cNvSpPr txBox="1">
            <a:spLocks noChangeArrowheads="1"/>
          </p:cNvSpPr>
          <p:nvPr/>
        </p:nvSpPr>
        <p:spPr bwMode="auto">
          <a:xfrm>
            <a:off x="7591425" y="371633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ثمانية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6746" name="Text Box 5"/>
          <p:cNvSpPr txBox="1">
            <a:spLocks noChangeArrowheads="1"/>
          </p:cNvSpPr>
          <p:nvPr/>
        </p:nvSpPr>
        <p:spPr bwMode="auto">
          <a:xfrm>
            <a:off x="7734300" y="5357826"/>
            <a:ext cx="1301750"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الإنسان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6747" name="Text Box 5"/>
          <p:cNvSpPr txBox="1">
            <a:spLocks noChangeArrowheads="1"/>
          </p:cNvSpPr>
          <p:nvPr/>
        </p:nvSpPr>
        <p:spPr bwMode="auto">
          <a:xfrm>
            <a:off x="3035300"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سفينة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6748" name="Text Box 5"/>
          <p:cNvSpPr txBox="1">
            <a:spLocks noChangeArrowheads="1"/>
          </p:cNvSpPr>
          <p:nvPr/>
        </p:nvSpPr>
        <p:spPr bwMode="auto">
          <a:xfrm>
            <a:off x="4524375"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ثمانية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6749" name="Text Box 5"/>
          <p:cNvSpPr txBox="1">
            <a:spLocks noChangeArrowheads="1"/>
          </p:cNvSpPr>
          <p:nvPr/>
        </p:nvSpPr>
        <p:spPr bwMode="auto">
          <a:xfrm>
            <a:off x="1547813"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6750" name="Text Box 5"/>
          <p:cNvSpPr txBox="1">
            <a:spLocks noChangeArrowheads="1"/>
          </p:cNvSpPr>
          <p:nvPr/>
        </p:nvSpPr>
        <p:spPr bwMode="auto">
          <a:xfrm>
            <a:off x="6011863"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شخص</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algn="r" eaLnBrk="1" hangingPunct="1">
              <a:lnSpc>
                <a:spcPct val="90000"/>
              </a:lnSpc>
              <a:buNone/>
              <a:defRPr/>
            </a:pPr>
            <a:r>
              <a:rPr lang="ar-JO" sz="2800" dirty="0">
                <a:ea typeface="ＭＳ Ｐゴシック" charset="0"/>
                <a:cs typeface="ＭＳ Ｐゴシック" charset="0"/>
              </a:rPr>
              <a:t>1. تاريخي</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أ. الأشوري ( مثل تغلث فلاسر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ب. المصري ( تاريخ الفراعنة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ت. أخبار البابليين</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ث. الفرس ( أسطوانة كورش )</a:t>
            </a:r>
            <a:endParaRPr lang="en-US" dirty="0">
              <a:ea typeface="ＭＳ Ｐゴシック" charset="0"/>
            </a:endParaRPr>
          </a:p>
          <a:p>
            <a:pPr marL="609600" indent="-609600" algn="ctr" eaLnBrk="1" hangingPunct="1">
              <a:lnSpc>
                <a:spcPct val="90000"/>
              </a:lnSpc>
              <a:buNone/>
              <a:defRPr/>
            </a:pPr>
            <a:r>
              <a:rPr lang="ar-JO" sz="2800" dirty="0">
                <a:ea typeface="ＭＳ Ｐゴシック" charset="0"/>
                <a:cs typeface="ＭＳ Ｐゴシック" charset="0"/>
              </a:rPr>
              <a:t>2. الحكمة</a:t>
            </a:r>
            <a:endParaRPr lang="en-US" sz="2800" dirty="0">
              <a:ea typeface="ＭＳ Ｐゴシック" charset="0"/>
              <a:cs typeface="ＭＳ Ｐゴシック" charset="0"/>
            </a:endParaRPr>
          </a:p>
          <a:p>
            <a:pPr marL="1257300" lvl="1" indent="-533400" algn="ctr" eaLnBrk="1" hangingPunct="1">
              <a:lnSpc>
                <a:spcPct val="90000"/>
              </a:lnSpc>
              <a:buClrTx/>
              <a:buNone/>
              <a:defRPr/>
            </a:pPr>
            <a:r>
              <a:rPr lang="ar-JO" dirty="0">
                <a:ea typeface="ＭＳ Ｐゴシック" charset="0"/>
              </a:rPr>
              <a:t>أ. تعليمات أمينيموب</a:t>
            </a:r>
            <a:endParaRPr lang="en-US" dirty="0">
              <a:ea typeface="ＭＳ Ｐゴシック" charset="0"/>
            </a:endParaRPr>
          </a:p>
        </p:txBody>
      </p:sp>
      <p:pic>
        <p:nvPicPr>
          <p:cNvPr id="118787" name="Picture 6" descr="gilner_zoom">
            <a:hlinkClick r:id="rId3"/>
          </p:cNvPr>
          <p:cNvPicPr>
            <a:picLocks noGrp="1" noChangeAspect="1" noChangeArrowheads="1"/>
          </p:cNvPicPr>
          <p:nvPr>
            <p:ph sz="quarter" idx="2"/>
          </p:nvPr>
        </p:nvPicPr>
        <p:blipFill>
          <a:blip r:embed="rId4" cstate="print">
            <a:extLst>
              <a:ext uri="{28A0092B-C50C-407E-A947-70E740481C1C}">
                <a14:useLocalDpi xmlns:a14="http://schemas.microsoft.com/office/drawing/2010/main"/>
              </a:ext>
            </a:extLst>
          </a:blip>
          <a:srcRect/>
          <a:stretch>
            <a:fillRect/>
          </a:stretch>
        </p:blipFill>
        <p:spPr>
          <a:xfrm>
            <a:off x="6858000" y="3733800"/>
            <a:ext cx="1852613" cy="2438400"/>
          </a:xfrm>
        </p:spPr>
      </p:pic>
      <p:pic>
        <p:nvPicPr>
          <p:cNvPr id="118788" name="Picture 15" descr="scroll">
            <a:hlinkClick r:id="rId5"/>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9" name="Text Box 16"/>
          <p:cNvSpPr txBox="1">
            <a:spLocks noChangeArrowheads="1"/>
          </p:cNvSpPr>
          <p:nvPr/>
        </p:nvSpPr>
        <p:spPr bwMode="auto">
          <a:xfrm>
            <a:off x="8442325" y="36513"/>
            <a:ext cx="54534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189</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8210" name="Picture 18" descr="800px-Cyrus_Cylinder_BM_ME9092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6563" y="4786322"/>
            <a:ext cx="5791200" cy="1970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 calcmode="lin" valueType="num">
                                      <p:cBhvr additive="base">
                                        <p:cTn id="7"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 calcmode="lin" valueType="num">
                                      <p:cBhvr additive="base">
                                        <p:cTn id="37"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195">
                                            <p:txEl>
                                              <p:pRg st="6" end="6"/>
                                            </p:txEl>
                                          </p:spTgt>
                                        </p:tgtEl>
                                        <p:attrNameLst>
                                          <p:attrName>style.visibility</p:attrName>
                                        </p:attrNameLst>
                                      </p:cBhvr>
                                      <p:to>
                                        <p:strVal val="visible"/>
                                      </p:to>
                                    </p:set>
                                    <p:anim calcmode="lin" valueType="num">
                                      <p:cBhvr additive="base">
                                        <p:cTn id="43"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6" end="6"/>
                                            </p:txEl>
                                          </p:spTgt>
                                        </p:tgtEl>
                                        <p:attrNameLst>
                                          <p:attrName>ppt_y</p:attrName>
                                        </p:attrNameLst>
                                      </p:cBhvr>
                                      <p:tavLst>
                                        <p:tav tm="0">
                                          <p:val>
                                            <p:strVal val="1+#ppt_h/2"/>
                                          </p:val>
                                        </p:tav>
                                        <p:tav tm="100000">
                                          <p:val>
                                            <p:strVal val="#ppt_y"/>
                                          </p:val>
                                        </p:tav>
                                      </p:tavLst>
                                    </p:anim>
                                  </p:childTnLst>
                                </p:cTn>
                              </p:par>
                              <p:par>
                                <p:cTn id="45" presetID="1" presetClass="entr" presetSubtype="0" fill="hold" nodeType="withEffect">
                                  <p:stCondLst>
                                    <p:cond delay="0"/>
                                  </p:stCondLst>
                                  <p:childTnLst>
                                    <p:set>
                                      <p:cBhvr>
                                        <p:cTn id="46" dur="1" fill="hold">
                                          <p:stCondLst>
                                            <p:cond delay="0"/>
                                          </p:stCondLst>
                                        </p:cTn>
                                        <p:tgtEl>
                                          <p:spTgt spid="821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0" presetClass="exit" presetSubtype="0" fill="hold" nodeType="clickEffect">
                                  <p:stCondLst>
                                    <p:cond delay="0"/>
                                  </p:stCondLst>
                                  <p:childTnLst>
                                    <p:animEffect transition="out" filter="wedge">
                                      <p:cBhvr>
                                        <p:cTn id="50" dur="2000"/>
                                        <p:tgtEl>
                                          <p:spTgt spid="8210"/>
                                        </p:tgtEl>
                                      </p:cBhvr>
                                    </p:animEffect>
                                    <p:set>
                                      <p:cBhvr>
                                        <p:cTn id="51" dur="1" fill="hold">
                                          <p:stCondLst>
                                            <p:cond delay="1999"/>
                                          </p:stCondLst>
                                        </p:cTn>
                                        <p:tgtEl>
                                          <p:spTgt spid="8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ar-JO" dirty="0">
                <a:solidFill>
                  <a:srgbClr val="F4F4F4"/>
                </a:solidFill>
                <a:ea typeface="+mj-ea"/>
                <a:cs typeface="+mj-cs"/>
              </a:rPr>
              <a:t>توازي أدب الحكمة</a:t>
            </a:r>
            <a:endParaRPr lang="en-US"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algn="ctr" eaLnBrk="1" hangingPunct="1">
              <a:buFontTx/>
              <a:buNone/>
              <a:defRPr/>
            </a:pPr>
            <a:r>
              <a:rPr lang="ar-JO" sz="3200" dirty="0">
                <a:solidFill>
                  <a:schemeClr val="bg1"/>
                </a:solidFill>
                <a:effectLst>
                  <a:glow rad="228600">
                    <a:schemeClr val="tx1"/>
                  </a:glow>
                </a:effectLst>
                <a:ea typeface="ＭＳ Ｐゴシック" charset="0"/>
                <a:cs typeface="ＭＳ Ｐゴシック" charset="0"/>
              </a:rPr>
              <a:t>أمينيموبوت</a:t>
            </a:r>
            <a:endParaRPr lang="en-US" dirty="0">
              <a:effectLst>
                <a:glow rad="228600">
                  <a:schemeClr val="tx1"/>
                </a:glow>
              </a:effectLst>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effectLst/>
        </p:spPr>
        <p:txBody>
          <a:bodyPr/>
          <a:lstStyle/>
          <a:p>
            <a:pPr marL="0" indent="0" algn="ctr" eaLnBrk="1" hangingPunct="1">
              <a:buFontTx/>
              <a:buNone/>
              <a:defRPr/>
            </a:pPr>
            <a:r>
              <a:rPr lang="ar-JO" sz="3200" dirty="0">
                <a:solidFill>
                  <a:schemeClr val="bg1"/>
                </a:solidFill>
                <a:effectLst>
                  <a:glow rad="228600">
                    <a:schemeClr val="tx1"/>
                  </a:glow>
                </a:effectLst>
                <a:ea typeface="ＭＳ Ｐゴシック" charset="0"/>
                <a:cs typeface="ＭＳ Ｐゴシック" charset="0"/>
              </a:rPr>
              <a:t>أمثال 22 : 17 – 24 : 22 </a:t>
            </a:r>
            <a:endParaRPr lang="en-US" sz="3200" dirty="0">
              <a:effectLst>
                <a:glow rad="228600">
                  <a:schemeClr val="tx1"/>
                </a:glow>
              </a:effectLst>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188 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marR="0" lvl="0" indent="0" algn="ctr" defTabSz="914400" eaLnBrk="1" latinLnBrk="0" hangingPunct="1">
              <a:lnSpc>
                <a:spcPct val="100000"/>
              </a:lnSpc>
              <a:spcBef>
                <a:spcPct val="20000"/>
              </a:spcBef>
              <a:buClrTx/>
              <a:buSzTx/>
              <a:buFontTx/>
              <a:buNone/>
              <a:tabLst/>
              <a:defRPr kumimoji="0" sz="2800" b="1" i="0" u="none" strike="noStrike" cap="none" spc="0" normalizeH="0" baseline="0">
                <a:ln>
                  <a:noFill/>
                </a:ln>
                <a:solidFill>
                  <a:srgbClr val="FFFFFF"/>
                </a:solidFill>
                <a:effectLst>
                  <a:glow rad="228600">
                    <a:srgbClr val="000000"/>
                  </a:glow>
                </a:effectLst>
                <a:uLnTx/>
                <a:uFillTx/>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ar-JO" dirty="0">
                <a:latin typeface="Arial" panose="020B0604020202020204" pitchFamily="34" charset="0"/>
              </a:rPr>
              <a:t>أعط اذنك واسمع ما أقول واجعل قلبك يدرك. جيد لك أن تضعها في قلبك ، دعها تستريح في تابوت بطنك ؛ حتى يكونوا بمثابة أوتاد على لسانك ( الفصل الأول )</a:t>
            </a:r>
            <a:endParaRPr lang="en-US" dirty="0">
              <a:latin typeface="Arial" panose="020B0604020202020204" pitchFamily="34" charset="0"/>
            </a:endParaRP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أمل أذنك و اسمع كلام الحكماء ووجه قلبك إلى معرفتي لأنه حسن إن حفظتها في جوفك إن تتثبت جميعاً على شفتيك</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(أمثال 22 : 17 – 18)</a:t>
            </a:r>
            <a:endParaRPr kumimoji="0" lang="en-US"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ar-JO" dirty="0">
                <a:solidFill>
                  <a:srgbClr val="F4F4F4"/>
                </a:solidFill>
                <a:ea typeface="+mj-ea"/>
                <a:cs typeface="+mj-cs"/>
              </a:rPr>
              <a:t>توازي أدب الحكمة</a:t>
            </a:r>
            <a:endParaRPr lang="en-US"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noFill/>
          <a:ln>
            <a:noFill/>
          </a:ln>
          <a:effectLst/>
        </p:spPr>
        <p:txBody>
          <a:bodyPr vert="horz" wrap="square" lIns="91440" tIns="45720" rIns="91440" bIns="45720" numCol="1" anchor="t" anchorCtr="0" compatLnSpc="1">
            <a:prstTxWarp prst="textNoShape">
              <a:avLst/>
            </a:prstTxWarp>
          </a:bodyPr>
          <a:lstStyle/>
          <a:p>
            <a:pPr marL="0" indent="0" algn="ctr" eaLnBrk="1" hangingPunct="1">
              <a:buFontTx/>
              <a:buNone/>
            </a:pPr>
            <a:r>
              <a:rPr lang="ar-JO" sz="3200" dirty="0">
                <a:solidFill>
                  <a:schemeClr val="bg1"/>
                </a:solidFill>
                <a:effectLst>
                  <a:glow rad="228600">
                    <a:schemeClr val="tx1"/>
                  </a:glow>
                </a:effectLst>
                <a:ea typeface="ＭＳ Ｐゴシック" charset="0"/>
                <a:cs typeface="ＭＳ Ｐゴシック" charset="0"/>
              </a:rPr>
              <a:t>أمينيموبوت</a:t>
            </a:r>
            <a:endParaRPr lang="en-US" sz="3200" dirty="0">
              <a:solidFill>
                <a:schemeClr val="bg1"/>
              </a:solidFill>
              <a:effectLst>
                <a:glow rad="228600">
                  <a:schemeClr val="tx1"/>
                </a:glow>
              </a:effectLst>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algn="ctr" eaLnBrk="1" hangingPunct="1">
              <a:buFontTx/>
              <a:buNone/>
            </a:pPr>
            <a:r>
              <a:rPr lang="ar-JO" sz="3200" dirty="0">
                <a:solidFill>
                  <a:schemeClr val="bg1"/>
                </a:solidFill>
                <a:effectLst>
                  <a:glow rad="228600">
                    <a:schemeClr val="tx1"/>
                  </a:glow>
                </a:effectLst>
                <a:ea typeface="ＭＳ Ｐゴシック" charset="0"/>
                <a:cs typeface="ＭＳ Ｐゴシック" charset="0"/>
              </a:rPr>
              <a:t>أمثال 22 : 17 – 24 : 22</a:t>
            </a:r>
            <a:endParaRPr lang="en-US" sz="3200" dirty="0">
              <a:solidFill>
                <a:schemeClr val="bg1"/>
              </a:solidFill>
              <a:effectLst>
                <a:glow rad="228600">
                  <a:schemeClr val="tx1"/>
                </a:glow>
              </a:effectLst>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188ب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احذر من سلب الفقير وظلم المنكوب  (الفصل الثاني)</a:t>
            </a:r>
            <a:endParaRPr kumimoji="0" lang="en-US"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endParaRP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لا تسلب الفقير لكونه فقيراً و لا تسحق المسكين في الباب</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(أمثال 22 : 22)</a:t>
            </a:r>
            <a:endParaRPr kumimoji="0" lang="en-US"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algn="r" eaLnBrk="1" hangingPunct="1">
              <a:lnSpc>
                <a:spcPct val="90000"/>
              </a:lnSpc>
              <a:buNone/>
              <a:defRPr/>
            </a:pPr>
            <a:r>
              <a:rPr lang="ar-JO" sz="2800" dirty="0">
                <a:ea typeface="ＭＳ Ｐゴシック" charset="0"/>
                <a:cs typeface="ＭＳ Ｐゴシック" charset="0"/>
              </a:rPr>
              <a:t>1. تاريخي</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أ. الأشوري ( مثل تغلث فلاسر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ب. المصري ( تاريخ الفراعنة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ت. أخبار البابليين</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ث. الفرس ( أسطوانة كورش )</a:t>
            </a:r>
          </a:p>
          <a:p>
            <a:pPr marL="1257300" lvl="1" indent="-533400" algn="r" eaLnBrk="1" hangingPunct="1">
              <a:lnSpc>
                <a:spcPct val="90000"/>
              </a:lnSpc>
              <a:buClrTx/>
              <a:buNone/>
              <a:defRPr/>
            </a:pPr>
            <a:endParaRPr lang="en-US" dirty="0">
              <a:ea typeface="ＭＳ Ｐゴシック" charset="0"/>
            </a:endParaRPr>
          </a:p>
          <a:p>
            <a:pPr marL="609600" indent="-609600" algn="ctr" eaLnBrk="1" hangingPunct="1">
              <a:lnSpc>
                <a:spcPct val="90000"/>
              </a:lnSpc>
              <a:buNone/>
              <a:defRPr/>
            </a:pPr>
            <a:r>
              <a:rPr lang="ar-JO" sz="2800" dirty="0">
                <a:ea typeface="ＭＳ Ｐゴシック" charset="0"/>
                <a:cs typeface="ＭＳ Ｐゴシック" charset="0"/>
              </a:rPr>
              <a:t>2. الحكمة </a:t>
            </a:r>
            <a:endParaRPr lang="en-US" sz="2800" dirty="0">
              <a:ea typeface="ＭＳ Ｐゴシック" charset="0"/>
              <a:cs typeface="ＭＳ Ｐゴシック" charset="0"/>
            </a:endParaRPr>
          </a:p>
          <a:p>
            <a:pPr marL="1257300" lvl="1" indent="-533400" algn="ctr" eaLnBrk="1" hangingPunct="1">
              <a:lnSpc>
                <a:spcPct val="90000"/>
              </a:lnSpc>
              <a:buClrTx/>
              <a:buNone/>
              <a:defRPr/>
            </a:pPr>
            <a:r>
              <a:rPr lang="ar-JO" dirty="0">
                <a:ea typeface="ＭＳ Ｐゴシック" charset="0"/>
              </a:rPr>
              <a:t>أ. تعليمات أمينيموب</a:t>
            </a:r>
          </a:p>
          <a:p>
            <a:pPr marL="1257300" lvl="1" indent="-533400" algn="ctr" eaLnBrk="1" hangingPunct="1">
              <a:lnSpc>
                <a:spcPct val="90000"/>
              </a:lnSpc>
              <a:buClrTx/>
              <a:buNone/>
              <a:defRPr/>
            </a:pPr>
            <a:r>
              <a:rPr lang="ar-JO" dirty="0">
                <a:ea typeface="ＭＳ Ｐゴシック" charset="0"/>
              </a:rPr>
              <a:t>ب. أغاني الحب المصرية</a:t>
            </a:r>
            <a:r>
              <a:rPr lang="en-US" dirty="0">
                <a:ea typeface="ＭＳ Ｐゴシック" charset="0"/>
              </a:rPr>
              <a:t> </a:t>
            </a:r>
          </a:p>
        </p:txBody>
      </p:sp>
      <p:pic>
        <p:nvPicPr>
          <p:cNvPr id="124931" name="Picture 15" descr="scroll">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2" name="Text Box 16"/>
          <p:cNvSpPr txBox="1">
            <a:spLocks noChangeArrowheads="1"/>
          </p:cNvSpPr>
          <p:nvPr/>
        </p:nvSpPr>
        <p:spPr bwMode="auto">
          <a:xfrm>
            <a:off x="8442325" y="36513"/>
            <a:ext cx="54534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189</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124933"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11863" y="386080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 calcmode="lin" valueType="num">
                                      <p:cBhvr additive="base">
                                        <p:cTn id="12"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 calcmode="lin" valueType="num">
                                      <p:cBhvr additive="base">
                                        <p:cTn id="17"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 calcmode="lin" valueType="num">
                                      <p:cBhvr additive="base">
                                        <p:cTn id="22"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 calcmode="lin" valueType="num">
                                      <p:cBhvr additive="base">
                                        <p:cTn id="27"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8195">
                                            <p:txEl>
                                              <p:pRg st="6" end="6"/>
                                            </p:txEl>
                                          </p:spTgt>
                                        </p:tgtEl>
                                        <p:attrNameLst>
                                          <p:attrName>style.visibility</p:attrName>
                                        </p:attrNameLst>
                                      </p:cBhvr>
                                      <p:to>
                                        <p:strVal val="visible"/>
                                      </p:to>
                                    </p:set>
                                    <p:anim calcmode="lin" valueType="num">
                                      <p:cBhvr additive="base">
                                        <p:cTn id="32"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8195">
                                            <p:txEl>
                                              <p:pRg st="7" end="7"/>
                                            </p:txEl>
                                          </p:spTgt>
                                        </p:tgtEl>
                                        <p:attrNameLst>
                                          <p:attrName>style.visibility</p:attrName>
                                        </p:attrNameLst>
                                      </p:cBhvr>
                                      <p:to>
                                        <p:strVal val="visible"/>
                                      </p:to>
                                    </p:set>
                                    <p:anim calcmode="lin" valueType="num">
                                      <p:cBhvr additive="base">
                                        <p:cTn id="3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8195">
                                            <p:txEl>
                                              <p:pRg st="8" end="8"/>
                                            </p:txEl>
                                          </p:spTgt>
                                        </p:tgtEl>
                                        <p:attrNameLst>
                                          <p:attrName>style.visibility</p:attrName>
                                        </p:attrNameLst>
                                      </p:cBhvr>
                                      <p:to>
                                        <p:strVal val="visible"/>
                                      </p:to>
                                    </p:set>
                                    <p:anim calcmode="lin" valueType="num">
                                      <p:cBhvr additive="base">
                                        <p:cTn id="42"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0"/>
            <a:ext cx="92979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ar-JO" dirty="0">
                <a:solidFill>
                  <a:srgbClr val="F4F4F4"/>
                </a:solidFill>
                <a:ea typeface="+mj-ea"/>
                <a:cs typeface="+mj-cs"/>
              </a:rPr>
              <a:t>توازي أدب الحكمة</a:t>
            </a:r>
            <a:endParaRPr lang="en-US" dirty="0">
              <a:solidFill>
                <a:srgbClr val="F4F4F4"/>
              </a:solidFill>
              <a:ea typeface="+mj-ea"/>
              <a:cs typeface="+mj-cs"/>
            </a:endParaRPr>
          </a:p>
        </p:txBody>
      </p:sp>
      <p:sp>
        <p:nvSpPr>
          <p:cNvPr id="166916" name="Rectangle 4"/>
          <p:cNvSpPr>
            <a:spLocks noGrp="1" noChangeArrowheads="1"/>
          </p:cNvSpPr>
          <p:nvPr>
            <p:ph type="body" sz="half" idx="1"/>
          </p:nvPr>
        </p:nvSpPr>
        <p:spPr>
          <a:xfrm>
            <a:off x="-252536" y="1268760"/>
            <a:ext cx="4191000" cy="1890713"/>
          </a:xfrm>
          <a:effectLst>
            <a:outerShdw blurRad="63500" dist="38099" dir="2700000" algn="ctr" rotWithShape="0">
              <a:srgbClr val="000000">
                <a:alpha val="74998"/>
              </a:srgbClr>
            </a:outerShdw>
          </a:effectLst>
        </p:spPr>
        <p:txBody>
          <a:bodyPr/>
          <a:lstStyle/>
          <a:p>
            <a:pPr algn="r" rtl="1" eaLnBrk="1" hangingPunct="1">
              <a:defRPr/>
            </a:pPr>
            <a:r>
              <a:rPr lang="ar-JO" sz="3600" dirty="0">
                <a:solidFill>
                  <a:schemeClr val="bg1"/>
                </a:solidFill>
                <a:ea typeface="ＭＳ Ｐゴシック" charset="0"/>
                <a:cs typeface="ＭＳ Ｐゴシック" charset="0"/>
              </a:rPr>
              <a:t>أمينيموبوت </a:t>
            </a:r>
          </a:p>
          <a:p>
            <a:pPr algn="r" rtl="1" eaLnBrk="1" hangingPunct="1">
              <a:defRPr/>
            </a:pPr>
            <a:r>
              <a:rPr lang="ar-JO" sz="3600" dirty="0">
                <a:solidFill>
                  <a:schemeClr val="bg1"/>
                </a:solidFill>
                <a:ea typeface="ＭＳ Ｐゴシック" charset="0"/>
                <a:cs typeface="ＭＳ Ｐゴシック" charset="0"/>
              </a:rPr>
              <a:t>شعر الحب المصري</a:t>
            </a:r>
            <a:endParaRPr lang="en-US" sz="3600" dirty="0">
              <a:solidFill>
                <a:schemeClr val="bg1"/>
              </a:solidFill>
              <a:ea typeface="ＭＳ Ｐゴシック" charset="0"/>
              <a:cs typeface="ＭＳ Ｐゴシック" charset="0"/>
            </a:endParaRPr>
          </a:p>
        </p:txBody>
      </p:sp>
      <p:sp>
        <p:nvSpPr>
          <p:cNvPr id="166915" name="Rectangle 3"/>
          <p:cNvSpPr>
            <a:spLocks noGrp="1" noChangeArrowheads="1"/>
          </p:cNvSpPr>
          <p:nvPr>
            <p:ph type="body" sz="half" idx="2"/>
          </p:nvPr>
        </p:nvSpPr>
        <p:spPr>
          <a:xfrm>
            <a:off x="4083050" y="1268760"/>
            <a:ext cx="4808414" cy="1890713"/>
          </a:xfrm>
          <a:effectLst>
            <a:outerShdw blurRad="63500" dist="38099" dir="2700000" algn="ctr" rotWithShape="0">
              <a:srgbClr val="000000">
                <a:alpha val="74998"/>
              </a:srgbClr>
            </a:outerShdw>
          </a:effectLst>
        </p:spPr>
        <p:txBody>
          <a:bodyPr/>
          <a:lstStyle/>
          <a:p>
            <a:pPr algn="r" rtl="1" eaLnBrk="1" hangingPunct="1">
              <a:defRPr/>
            </a:pPr>
            <a:r>
              <a:rPr lang="ar-JO" sz="3600" dirty="0">
                <a:solidFill>
                  <a:schemeClr val="bg1"/>
                </a:solidFill>
                <a:ea typeface="ＭＳ Ｐゴシック" charset="0"/>
                <a:cs typeface="ＭＳ Ｐゴシック" charset="0"/>
              </a:rPr>
              <a:t>أمثال 22 : 17 – 24 : 22 </a:t>
            </a:r>
          </a:p>
          <a:p>
            <a:pPr algn="r" rtl="1" eaLnBrk="1" hangingPunct="1">
              <a:defRPr/>
            </a:pPr>
            <a:r>
              <a:rPr lang="ar-JO" sz="3600" dirty="0">
                <a:solidFill>
                  <a:schemeClr val="bg1"/>
                </a:solidFill>
                <a:ea typeface="ＭＳ Ｐゴシック" charset="0"/>
                <a:cs typeface="ＭＳ Ｐゴシック" charset="0"/>
              </a:rPr>
              <a:t>نشيد الأنشاد</a:t>
            </a:r>
            <a:endParaRPr lang="en-US" sz="3600" dirty="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188ب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8" name="Rectangle 4"/>
          <p:cNvSpPr txBox="1">
            <a:spLocks noChangeArrowheads="1"/>
          </p:cNvSpPr>
          <p:nvPr/>
        </p:nvSpPr>
        <p:spPr bwMode="auto">
          <a:xfrm>
            <a:off x="250825" y="3068960"/>
            <a:ext cx="4033838"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لو كنت فقط عامل غسيل</a:t>
            </a:r>
            <a:r>
              <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لثياب أختي ولو لشهر واحد! سوف أقوى بإمساك [الملابس] التي تلمس جسدها (آرنولد, 192)</a:t>
            </a:r>
          </a:p>
        </p:txBody>
      </p:sp>
      <p:sp>
        <p:nvSpPr>
          <p:cNvPr id="9" name="Rectangle 4"/>
          <p:cNvSpPr txBox="1">
            <a:spLocks noChangeArrowheads="1"/>
          </p:cNvSpPr>
          <p:nvPr/>
        </p:nvSpPr>
        <p:spPr bwMode="auto">
          <a:xfrm>
            <a:off x="4787900" y="3068960"/>
            <a:ext cx="4032250"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رائحة ثيابك كرائحة لبنان</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(4 : 11)</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algn="r" eaLnBrk="1" hangingPunct="1">
              <a:lnSpc>
                <a:spcPct val="90000"/>
              </a:lnSpc>
              <a:buNone/>
              <a:defRPr/>
            </a:pPr>
            <a:r>
              <a:rPr lang="ar-JO" sz="2800" dirty="0">
                <a:ea typeface="ＭＳ Ｐゴシック" charset="0"/>
                <a:cs typeface="ＭＳ Ｐゴシック" charset="0"/>
              </a:rPr>
              <a:t>1. تاريخي</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أ. الأشوري ( مثل تغلث فلاسر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ب. المصري ( تاريخ الفراعنة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ت. أخبار البابليين</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ث. الفرس ( أسطوانة كورش )</a:t>
            </a:r>
          </a:p>
          <a:p>
            <a:pPr marL="1257300" lvl="1" indent="-533400" algn="r" eaLnBrk="1" hangingPunct="1">
              <a:lnSpc>
                <a:spcPct val="90000"/>
              </a:lnSpc>
              <a:buClrTx/>
              <a:buNone/>
              <a:defRPr/>
            </a:pPr>
            <a:endParaRPr lang="en-US" dirty="0">
              <a:ea typeface="ＭＳ Ｐゴシック" charset="0"/>
            </a:endParaRPr>
          </a:p>
          <a:p>
            <a:pPr marL="609600" indent="-609600" algn="ctr" eaLnBrk="1" hangingPunct="1">
              <a:lnSpc>
                <a:spcPct val="90000"/>
              </a:lnSpc>
              <a:buNone/>
              <a:defRPr/>
            </a:pPr>
            <a:r>
              <a:rPr lang="ar-JO" sz="2800" dirty="0">
                <a:ea typeface="ＭＳ Ｐゴシック" charset="0"/>
                <a:cs typeface="ＭＳ Ｐゴシック" charset="0"/>
              </a:rPr>
              <a:t>2. الحكمة </a:t>
            </a:r>
            <a:endParaRPr lang="en-US" sz="2800" dirty="0">
              <a:ea typeface="ＭＳ Ｐゴシック" charset="0"/>
              <a:cs typeface="ＭＳ Ｐゴシック" charset="0"/>
            </a:endParaRPr>
          </a:p>
          <a:p>
            <a:pPr marL="1257300" lvl="1" indent="-533400" algn="ctr" eaLnBrk="1" hangingPunct="1">
              <a:lnSpc>
                <a:spcPct val="90000"/>
              </a:lnSpc>
              <a:buClrTx/>
              <a:buNone/>
              <a:defRPr/>
            </a:pPr>
            <a:r>
              <a:rPr lang="ar-JO" dirty="0">
                <a:ea typeface="ＭＳ Ｐゴシック" charset="0"/>
              </a:rPr>
              <a:t>أ. تعليمات أمينيموب</a:t>
            </a:r>
          </a:p>
          <a:p>
            <a:pPr marL="1257300" lvl="1" indent="-533400" algn="ctr" eaLnBrk="1" hangingPunct="1">
              <a:lnSpc>
                <a:spcPct val="90000"/>
              </a:lnSpc>
              <a:buClrTx/>
              <a:buNone/>
              <a:defRPr/>
            </a:pPr>
            <a:r>
              <a:rPr lang="ar-JO" dirty="0">
                <a:ea typeface="ＭＳ Ｐゴシック" charset="0"/>
              </a:rPr>
              <a:t>ب. أغاني الحب المصرية</a:t>
            </a:r>
          </a:p>
          <a:p>
            <a:pPr marL="1257300" lvl="1" indent="-533400" algn="ctr" eaLnBrk="1" hangingPunct="1">
              <a:lnSpc>
                <a:spcPct val="90000"/>
              </a:lnSpc>
              <a:buClrTx/>
              <a:buNone/>
              <a:defRPr/>
            </a:pPr>
            <a:r>
              <a:rPr lang="ar-JO" dirty="0">
                <a:ea typeface="ＭＳ Ｐゴシック" charset="0"/>
              </a:rPr>
              <a:t>ت. المزامير و الصلوات</a:t>
            </a:r>
            <a:r>
              <a:rPr lang="en-US" dirty="0">
                <a:ea typeface="ＭＳ Ｐゴシック" charset="0"/>
              </a:rPr>
              <a:t> </a:t>
            </a:r>
          </a:p>
        </p:txBody>
      </p:sp>
      <p:pic>
        <p:nvPicPr>
          <p:cNvPr id="129027" name="Picture 15" descr="scroll">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8" name="Text Box 16"/>
          <p:cNvSpPr txBox="1">
            <a:spLocks noChangeArrowheads="1"/>
          </p:cNvSpPr>
          <p:nvPr/>
        </p:nvSpPr>
        <p:spPr bwMode="auto">
          <a:xfrm>
            <a:off x="8442325" y="36513"/>
            <a:ext cx="54534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189</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129029"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11863" y="386080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ar-JO" altLang="zh-CN" dirty="0">
                <a:solidFill>
                  <a:schemeClr val="bg1"/>
                </a:solidFill>
                <a:ea typeface="ＭＳ Ｐゴシック" charset="0"/>
                <a:cs typeface="Arial" panose="020B0604020202020204" pitchFamily="34" charset="0"/>
              </a:rPr>
              <a:t>الحاجة لبداية جديدة</a:t>
            </a:r>
            <a:endParaRPr lang="en-US" altLang="zh-CN" dirty="0">
              <a:solidFill>
                <a:schemeClr val="bg1"/>
              </a:solidFill>
              <a:ea typeface="ＭＳ Ｐゴシック" charset="0"/>
              <a:cs typeface="Arial" panose="020B0604020202020204" pitchFamily="34" charset="0"/>
            </a:endParaRP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2516" name="Rectangle 6"/>
          <p:cNvSpPr>
            <a:spLocks noChangeArrowheads="1"/>
          </p:cNvSpPr>
          <p:nvPr/>
        </p:nvSpPr>
        <p:spPr bwMode="auto">
          <a:xfrm>
            <a:off x="304800" y="838200"/>
            <a:ext cx="8610600" cy="223043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رأى الله الأرض فإذا هي قد فسدت إذ كان كل بشر قد أفسد طريقه على الأرض فقال الله لنوح نهاية كل بشر قد أتت أمامي لأن الأرض امتلأت ظلماً منهم فها أنا مهلكهم مع الأرض (6 : 12 – 13)</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5484060"/>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ar-JO" dirty="0">
                <a:solidFill>
                  <a:srgbClr val="F4F4F4"/>
                </a:solidFill>
                <a:ea typeface="+mj-ea"/>
                <a:cs typeface="+mj-cs"/>
              </a:rPr>
              <a:t>توازي أدب الحكمة</a:t>
            </a:r>
            <a:endParaRPr lang="en-US"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5562600"/>
          </a:xfrm>
          <a:effectLst>
            <a:outerShdw blurRad="63500" dist="38099" dir="2700000" algn="ctr" rotWithShape="0">
              <a:srgbClr val="000000">
                <a:alpha val="74998"/>
              </a:srgbClr>
            </a:outerShdw>
          </a:effectLst>
        </p:spPr>
        <p:txBody>
          <a:bodyPr/>
          <a:lstStyle/>
          <a:p>
            <a:pPr algn="r" eaLnBrk="1" hangingPunct="1">
              <a:buNone/>
              <a:defRPr/>
            </a:pPr>
            <a:r>
              <a:rPr lang="ar-JO" sz="3600" dirty="0">
                <a:solidFill>
                  <a:schemeClr val="bg1"/>
                </a:solidFill>
                <a:ea typeface="ＭＳ Ｐゴシック" charset="0"/>
                <a:cs typeface="ＭＳ Ｐゴシック" charset="0"/>
              </a:rPr>
              <a:t>* أمينيموبوت</a:t>
            </a:r>
            <a:endParaRPr lang="en-US" sz="3600" dirty="0">
              <a:solidFill>
                <a:schemeClr val="bg1"/>
              </a:solidFill>
              <a:ea typeface="ＭＳ Ｐゴシック" charset="0"/>
              <a:cs typeface="ＭＳ Ｐゴシック" charset="0"/>
            </a:endParaRPr>
          </a:p>
          <a:p>
            <a:pPr algn="r" eaLnBrk="1" hangingPunct="1">
              <a:buNone/>
              <a:defRPr/>
            </a:pPr>
            <a:r>
              <a:rPr lang="ar-JO" sz="3600" dirty="0">
                <a:solidFill>
                  <a:schemeClr val="bg1"/>
                </a:solidFill>
                <a:ea typeface="ＭＳ Ｐゴシック" charset="0"/>
                <a:cs typeface="ＭＳ Ｐゴシック" charset="0"/>
              </a:rPr>
              <a:t>* قصائد الحب المصرية (آرنولد, 192)</a:t>
            </a:r>
          </a:p>
          <a:p>
            <a:pPr algn="r" eaLnBrk="1" hangingPunct="1">
              <a:buNone/>
              <a:defRPr/>
            </a:pPr>
            <a:r>
              <a:rPr lang="ar-JO" sz="3600" dirty="0">
                <a:solidFill>
                  <a:schemeClr val="bg1"/>
                </a:solidFill>
                <a:ea typeface="ＭＳ Ｐゴシック" charset="0"/>
                <a:cs typeface="ＭＳ Ｐゴシック" charset="0"/>
              </a:rPr>
              <a:t>* رسائل ماري</a:t>
            </a:r>
            <a:endParaRPr lang="en-US" sz="3600" dirty="0">
              <a:solidFill>
                <a:schemeClr val="bg1"/>
              </a:solidFill>
              <a:ea typeface="ＭＳ Ｐゴシック" charset="0"/>
              <a:cs typeface="ＭＳ Ｐゴシック" charset="0"/>
            </a:endParaRPr>
          </a:p>
          <a:p>
            <a:pPr algn="r" eaLnBrk="1" hangingPunct="1">
              <a:buNone/>
              <a:defRPr/>
            </a:pPr>
            <a:r>
              <a:rPr lang="ar-JO" sz="3600" dirty="0">
                <a:solidFill>
                  <a:schemeClr val="bg1"/>
                </a:solidFill>
                <a:ea typeface="ＭＳ Ｐゴシック" charset="0"/>
                <a:cs typeface="ＭＳ Ｐゴシック" charset="0"/>
              </a:rPr>
              <a:t>* الثيوغونيا البابلية</a:t>
            </a:r>
            <a:endParaRPr lang="en-US" sz="3600" dirty="0">
              <a:solidFill>
                <a:schemeClr val="bg1"/>
              </a:solidFill>
              <a:ea typeface="ＭＳ Ｐゴシック" charset="0"/>
              <a:cs typeface="ＭＳ Ｐゴシック" charset="0"/>
            </a:endParaRPr>
          </a:p>
          <a:p>
            <a:pPr algn="r" eaLnBrk="1" hangingPunct="1">
              <a:buNone/>
              <a:defRPr/>
            </a:pPr>
            <a:r>
              <a:rPr lang="ar-JO" sz="3600" dirty="0">
                <a:solidFill>
                  <a:schemeClr val="bg1"/>
                </a:solidFill>
                <a:ea typeface="ＭＳ Ｐゴシック" charset="0"/>
                <a:cs typeface="ＭＳ Ｐゴシック" charset="0"/>
              </a:rPr>
              <a:t>* الثيوديسيا البابلية</a:t>
            </a:r>
            <a:endParaRPr lang="en-US" sz="3200" dirty="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466850"/>
            <a:ext cx="5181600" cy="4525963"/>
          </a:xfrm>
          <a:effectLst>
            <a:outerShdw blurRad="63500" dist="38099" dir="2700000" algn="ctr" rotWithShape="0">
              <a:srgbClr val="000000">
                <a:alpha val="74998"/>
              </a:srgbClr>
            </a:outerShdw>
          </a:effectLst>
        </p:spPr>
        <p:txBody>
          <a:bodyPr/>
          <a:lstStyle/>
          <a:p>
            <a:pPr algn="r" eaLnBrk="1" hangingPunct="1">
              <a:defRPr/>
            </a:pPr>
            <a:r>
              <a:rPr lang="ar-JO" sz="3600" dirty="0">
                <a:solidFill>
                  <a:schemeClr val="bg1"/>
                </a:solidFill>
                <a:ea typeface="ＭＳ Ｐゴシック" charset="0"/>
                <a:cs typeface="ＭＳ Ｐゴシック" charset="0"/>
              </a:rPr>
              <a:t>أمثال 22 : 17 – 24 : 22</a:t>
            </a:r>
            <a:endParaRPr lang="en-US" sz="3600" dirty="0">
              <a:solidFill>
                <a:schemeClr val="bg1"/>
              </a:solidFill>
              <a:ea typeface="ＭＳ Ｐゴシック" charset="0"/>
              <a:cs typeface="ＭＳ Ｐゴシック" charset="0"/>
            </a:endParaRPr>
          </a:p>
          <a:p>
            <a:pPr algn="r" eaLnBrk="1" hangingPunct="1">
              <a:defRPr/>
            </a:pPr>
            <a:r>
              <a:rPr lang="ar-JO" sz="3600" dirty="0">
                <a:solidFill>
                  <a:schemeClr val="bg1"/>
                </a:solidFill>
                <a:ea typeface="ＭＳ Ｐゴシック" charset="0"/>
                <a:cs typeface="ＭＳ Ｐゴシック" charset="0"/>
              </a:rPr>
              <a:t>نشيد الأنشاد</a:t>
            </a:r>
            <a:endParaRPr lang="en-US" sz="3600" dirty="0">
              <a:solidFill>
                <a:schemeClr val="bg1"/>
              </a:solidFill>
              <a:ea typeface="ＭＳ Ｐゴシック" charset="0"/>
              <a:cs typeface="ＭＳ Ｐゴシック" charset="0"/>
            </a:endParaRPr>
          </a:p>
          <a:p>
            <a:pPr algn="r" eaLnBrk="1" hangingPunct="1">
              <a:defRPr/>
            </a:pPr>
            <a:r>
              <a:rPr lang="ar-JO" sz="3600" dirty="0">
                <a:solidFill>
                  <a:schemeClr val="bg1"/>
                </a:solidFill>
                <a:ea typeface="ＭＳ Ｐゴシック" charset="0"/>
                <a:cs typeface="ＭＳ Ｐゴシック" charset="0"/>
              </a:rPr>
              <a:t>النبوات الأكادية</a:t>
            </a:r>
            <a:endParaRPr lang="en-US" sz="3600" dirty="0">
              <a:solidFill>
                <a:schemeClr val="bg1"/>
              </a:solidFill>
              <a:ea typeface="ＭＳ Ｐゴシック" charset="0"/>
              <a:cs typeface="ＭＳ Ｐゴシック" charset="0"/>
            </a:endParaRPr>
          </a:p>
          <a:p>
            <a:pPr algn="r" eaLnBrk="1" hangingPunct="1">
              <a:defRPr/>
            </a:pPr>
            <a:r>
              <a:rPr lang="ar-JO" sz="3600" dirty="0">
                <a:solidFill>
                  <a:schemeClr val="bg1"/>
                </a:solidFill>
                <a:ea typeface="ＭＳ Ｐゴシック" charset="0"/>
                <a:cs typeface="ＭＳ Ｐゴシック" charset="0"/>
              </a:rPr>
              <a:t>جرائم الحكم</a:t>
            </a:r>
            <a:endParaRPr lang="en-US" sz="3600" dirty="0">
              <a:solidFill>
                <a:schemeClr val="bg1"/>
              </a:solidFill>
              <a:ea typeface="ＭＳ Ｐゴシック" charset="0"/>
              <a:cs typeface="ＭＳ Ｐゴシック" charset="0"/>
            </a:endParaRPr>
          </a:p>
          <a:p>
            <a:pPr algn="r" eaLnBrk="1" hangingPunct="1">
              <a:defRPr/>
            </a:pPr>
            <a:r>
              <a:rPr lang="ar-JO" sz="3600" dirty="0">
                <a:solidFill>
                  <a:schemeClr val="bg1"/>
                </a:solidFill>
                <a:ea typeface="ＭＳ Ｐゴシック" charset="0"/>
                <a:cs typeface="ＭＳ Ｐゴシック" charset="0"/>
              </a:rPr>
              <a:t>حوار حول آلام أيوب</a:t>
            </a:r>
            <a:endParaRPr lang="en-US" sz="3600" dirty="0">
              <a:ea typeface="ＭＳ Ｐゴシック" charset="0"/>
              <a:cs typeface="ＭＳ Ｐゴシック" charset="0"/>
            </a:endParaRPr>
          </a:p>
        </p:txBody>
      </p:sp>
      <p:sp>
        <p:nvSpPr>
          <p:cNvPr id="166914" name="Text Box 2"/>
          <p:cNvSpPr txBox="1">
            <a:spLocks noChangeArrowheads="1"/>
          </p:cNvSpPr>
          <p:nvPr/>
        </p:nvSpPr>
        <p:spPr bwMode="auto">
          <a:xfrm>
            <a:off x="8191500" y="66772"/>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188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6200" y="2438400"/>
            <a:ext cx="9372600" cy="5181600"/>
            <a:chOff x="0" y="1680"/>
            <a:chExt cx="5760" cy="3168"/>
          </a:xfrm>
        </p:grpSpPr>
        <p:pic>
          <p:nvPicPr>
            <p:cNvPr id="133126"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680"/>
              <a:ext cx="5760" cy="3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3127" name="Group 8"/>
            <p:cNvGrpSpPr>
              <a:grpSpLocks/>
            </p:cNvGrpSpPr>
            <p:nvPr/>
          </p:nvGrpSpPr>
          <p:grpSpPr bwMode="auto">
            <a:xfrm>
              <a:off x="3024" y="3081"/>
              <a:ext cx="801" cy="226"/>
              <a:chOff x="3024" y="3081"/>
              <a:chExt cx="801" cy="226"/>
            </a:xfrm>
          </p:grpSpPr>
          <p:grpSp>
            <p:nvGrpSpPr>
              <p:cNvPr id="133128" name="Group 9"/>
              <p:cNvGrpSpPr>
                <a:grpSpLocks/>
              </p:cNvGrpSpPr>
              <p:nvPr/>
            </p:nvGrpSpPr>
            <p:grpSpPr bwMode="auto">
              <a:xfrm>
                <a:off x="3168" y="3081"/>
                <a:ext cx="657" cy="226"/>
                <a:chOff x="3120" y="3072"/>
                <a:chExt cx="657" cy="226"/>
              </a:xfrm>
            </p:grpSpPr>
            <p:sp>
              <p:nvSpPr>
                <p:cNvPr id="133130" name="Line 10"/>
                <p:cNvSpPr>
                  <a:spLocks noChangeShapeType="1"/>
                </p:cNvSpPr>
                <p:nvPr/>
              </p:nvSpPr>
              <p:spPr bwMode="auto">
                <a:xfrm flipH="1" flipV="1">
                  <a:off x="3120" y="3207"/>
                  <a:ext cx="384" cy="9"/>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3131" name="Text Box 11"/>
                <p:cNvSpPr txBox="1">
                  <a:spLocks noChangeArrowheads="1"/>
                </p:cNvSpPr>
                <p:nvPr/>
              </p:nvSpPr>
              <p:spPr bwMode="auto">
                <a:xfrm>
                  <a:off x="3372" y="3072"/>
                  <a:ext cx="405" cy="22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Mari</a:t>
                  </a:r>
                </a:p>
              </p:txBody>
            </p:sp>
          </p:grpSp>
          <p:sp>
            <p:nvSpPr>
              <p:cNvPr id="133129" name="Oval 12"/>
              <p:cNvSpPr>
                <a:spLocks noChangeArrowheads="1"/>
              </p:cNvSpPr>
              <p:nvPr/>
            </p:nvSpPr>
            <p:spPr bwMode="auto">
              <a:xfrm>
                <a:off x="3024" y="3168"/>
                <a:ext cx="96" cy="96"/>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33794"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33795" name="Rectangle 3"/>
          <p:cNvSpPr>
            <a:spLocks noGrp="1" noChangeArrowheads="1"/>
          </p:cNvSpPr>
          <p:nvPr>
            <p:ph type="body" sz="half" idx="1"/>
          </p:nvPr>
        </p:nvSpPr>
        <p:spPr>
          <a:xfrm>
            <a:off x="228600" y="1600200"/>
            <a:ext cx="8001000" cy="4530725"/>
          </a:xfrm>
        </p:spPr>
        <p:txBody>
          <a:bodyPr/>
          <a:lstStyle/>
          <a:p>
            <a:pPr marL="609600" indent="-609600" algn="r" eaLnBrk="1" hangingPunct="1">
              <a:lnSpc>
                <a:spcPct val="90000"/>
              </a:lnSpc>
              <a:buClrTx/>
              <a:buNone/>
              <a:defRPr/>
            </a:pPr>
            <a:r>
              <a:rPr lang="ar-JO" sz="2800" dirty="0">
                <a:ea typeface="ＭＳ Ｐゴシック" charset="0"/>
                <a:cs typeface="ＭＳ Ｐゴシック" charset="0"/>
              </a:rPr>
              <a:t>3. نبوي</a:t>
            </a:r>
          </a:p>
          <a:p>
            <a:pPr marL="609600" indent="-609600" algn="r" eaLnBrk="1" hangingPunct="1">
              <a:lnSpc>
                <a:spcPct val="90000"/>
              </a:lnSpc>
              <a:buClrTx/>
              <a:buNone/>
              <a:defRPr/>
            </a:pPr>
            <a:r>
              <a:rPr lang="ar-JO" sz="2800" dirty="0">
                <a:ea typeface="ＭＳ Ｐゴシック" charset="0"/>
                <a:cs typeface="ＭＳ Ｐゴシック" charset="0"/>
              </a:rPr>
              <a:t>أ. نصوص نبوات ماري (1800 – 1760 ق.م)</a:t>
            </a:r>
            <a:endParaRPr lang="en-US" sz="2800" dirty="0">
              <a:ea typeface="ＭＳ Ｐゴシック" charset="0"/>
              <a:cs typeface="ＭＳ Ｐゴシック" charset="0"/>
            </a:endParaRPr>
          </a:p>
        </p:txBody>
      </p:sp>
      <p:sp>
        <p:nvSpPr>
          <p:cNvPr id="133124"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يتبع</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p>
        </p:txBody>
      </p:sp>
      <p:pic>
        <p:nvPicPr>
          <p:cNvPr id="133125" name="Picture 13" descr="scroll">
            <a:hlinkClick r:id="rId4"/>
          </p:cNvPr>
          <p:cNvPicPr>
            <a:picLocks noGrp="1" noChangeAspect="1" noChangeArrowheads="1"/>
          </p:cNvPicPr>
          <p:nvPr>
            <p:ph sz="half" idx="2"/>
          </p:nvPr>
        </p:nvPicPr>
        <p:blipFill>
          <a:blip r:embed="rId5" cstate="print">
            <a:lum contrast="-6000"/>
            <a:extLst>
              <a:ext uri="{28A0092B-C50C-407E-A947-70E740481C1C}">
                <a14:useLocalDpi xmlns:a14="http://schemas.microsoft.com/office/drawing/2010/main"/>
              </a:ext>
            </a:extLst>
          </a:blip>
          <a:srcRect/>
          <a:stretch>
            <a:fillRect/>
          </a:stretch>
        </p:blipFill>
        <p:spPr>
          <a:xfrm>
            <a:off x="50800" y="381000"/>
            <a:ext cx="1244600" cy="952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strips(downLeft)">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strips(downLeft)">
                                      <p:cBhvr>
                                        <p:cTn id="12" dur="5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135170"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يتبع</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p>
        </p:txBody>
      </p:sp>
      <p:pic>
        <p:nvPicPr>
          <p:cNvPr id="135171" name="Picture 20" descr="scroll">
            <a:hlinkClick r:id="rId3"/>
          </p:cNvPr>
          <p:cNvPicPr>
            <a:picLocks noGrp="1" noChangeAspect="1" noChangeArrowheads="1"/>
          </p:cNvPicPr>
          <p:nvPr>
            <p:ph sz="half" idx="2"/>
          </p:nvPr>
        </p:nvPicPr>
        <p:blipFill>
          <a:blip r:embed="rId4" cstate="print">
            <a:lum contrast="-6000"/>
            <a:extLst>
              <a:ext uri="{28A0092B-C50C-407E-A947-70E740481C1C}">
                <a14:useLocalDpi xmlns:a14="http://schemas.microsoft.com/office/drawing/2010/main"/>
              </a:ext>
            </a:extLst>
          </a:blip>
          <a:srcRect/>
          <a:stretch>
            <a:fillRect/>
          </a:stretch>
        </p:blipFill>
        <p:spPr>
          <a:xfrm>
            <a:off x="50800" y="381000"/>
            <a:ext cx="1244600" cy="952500"/>
          </a:xfrm>
        </p:spPr>
      </p:pic>
      <p:sp>
        <p:nvSpPr>
          <p:cNvPr id="10262" name="Text Box 22"/>
          <p:cNvSpPr txBox="1">
            <a:spLocks noChangeArrowheads="1"/>
          </p:cNvSpPr>
          <p:nvPr/>
        </p:nvSpPr>
        <p:spPr bwMode="auto">
          <a:xfrm>
            <a:off x="4419600" y="2025650"/>
            <a:ext cx="4724400" cy="4154984"/>
          </a:xfrm>
          <a:prstGeom prst="rect">
            <a:avLst/>
          </a:prstGeom>
          <a:solidFill>
            <a:srgbClr val="800000"/>
          </a:solidFill>
          <a:ln>
            <a:noFill/>
          </a:ln>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صيغة المعاهدة الحثية</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القرن 15 قبل الميلاد, ص 190</a:t>
            </a:r>
            <a:r>
              <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a:t>
            </a:r>
          </a:p>
          <a:p>
            <a:pPr marL="342900" marR="0" lvl="0" indent="-34290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 تمهيد (مقدمة المتكلم)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42900" marR="0" lvl="0" indent="-34290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 مقدمة تاريخية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42900" marR="0" lvl="0" indent="-34290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3. الشروط (المصطلحات)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42900" marR="0" lvl="0" indent="-34290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 إيداع الوثيقة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42900" marR="0" lvl="0" indent="-34290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 استدعاء الشهود الإلهيين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42900" marR="0" lvl="0" indent="-34290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 اللعنات و البركات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5173" name="Text Box 23"/>
          <p:cNvSpPr txBox="1">
            <a:spLocks noChangeArrowheads="1"/>
          </p:cNvSpPr>
          <p:nvPr/>
        </p:nvSpPr>
        <p:spPr bwMode="auto">
          <a:xfrm>
            <a:off x="8535988" y="76200"/>
            <a:ext cx="5838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190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243" name="Rectangle 3"/>
          <p:cNvSpPr>
            <a:spLocks noGrp="1" noChangeArrowheads="1"/>
          </p:cNvSpPr>
          <p:nvPr>
            <p:ph type="body" sz="half" idx="1"/>
          </p:nvPr>
        </p:nvSpPr>
        <p:spPr>
          <a:xfrm>
            <a:off x="107950" y="1600200"/>
            <a:ext cx="4321174" cy="4530725"/>
          </a:xfrm>
        </p:spPr>
        <p:txBody>
          <a:bodyPr/>
          <a:lstStyle/>
          <a:p>
            <a:pPr marL="609600" indent="-609600" algn="r" eaLnBrk="1" hangingPunct="1">
              <a:lnSpc>
                <a:spcPct val="90000"/>
              </a:lnSpc>
              <a:buClrTx/>
              <a:buNone/>
              <a:defRPr/>
            </a:pPr>
            <a:r>
              <a:rPr lang="ar-JO" sz="2800" dirty="0">
                <a:ea typeface="ＭＳ Ｐゴシック" charset="0"/>
                <a:cs typeface="ＭＳ Ｐゴシック" charset="0"/>
              </a:rPr>
              <a:t>3. نبوي</a:t>
            </a:r>
          </a:p>
          <a:p>
            <a:pPr marL="609600" indent="-609600" algn="r" eaLnBrk="1" hangingPunct="1">
              <a:lnSpc>
                <a:spcPct val="90000"/>
              </a:lnSpc>
              <a:buClrTx/>
              <a:buNone/>
              <a:defRPr/>
            </a:pPr>
            <a:r>
              <a:rPr lang="ar-JO" sz="2800" dirty="0">
                <a:ea typeface="ＭＳ Ｐゴシック" charset="0"/>
                <a:cs typeface="ＭＳ Ｐゴシック" charset="0"/>
              </a:rPr>
              <a:t>أ. نصوص نبوات ماري (1800 – 1760 ق.م)</a:t>
            </a:r>
          </a:p>
          <a:p>
            <a:pPr marL="609600" indent="-609600" algn="r" eaLnBrk="1" hangingPunct="1">
              <a:lnSpc>
                <a:spcPct val="90000"/>
              </a:lnSpc>
              <a:buClrTx/>
              <a:buNone/>
              <a:defRPr/>
            </a:pPr>
            <a:r>
              <a:rPr lang="ar-JO" sz="2800" dirty="0">
                <a:ea typeface="ＭＳ Ｐゴシック" charset="0"/>
                <a:cs typeface="ＭＳ Ｐゴシック" charset="0"/>
              </a:rPr>
              <a:t>ب. نبوة مردوخ </a:t>
            </a:r>
            <a:endParaRPr lang="en-US" sz="2800" dirty="0">
              <a:ea typeface="ＭＳ Ｐゴシック" charset="0"/>
              <a:cs typeface="ＭＳ Ｐゴシック" charset="0"/>
            </a:endParaRPr>
          </a:p>
          <a:p>
            <a:pPr marL="990600" lvl="1" indent="-533400" algn="r" eaLnBrk="1" hangingPunct="1">
              <a:lnSpc>
                <a:spcPct val="90000"/>
              </a:lnSpc>
              <a:buClrTx/>
              <a:buNone/>
              <a:defRPr/>
            </a:pPr>
            <a:r>
              <a:rPr lang="en-US" sz="1800" dirty="0">
                <a:ea typeface="ＭＳ Ｐゴシック" charset="0"/>
              </a:rPr>
              <a:t>(Readings from the ANE, 215)</a:t>
            </a:r>
            <a:endParaRPr lang="en-US" sz="2400" dirty="0">
              <a:ea typeface="ＭＳ Ｐゴシック" charset="0"/>
            </a:endParaRPr>
          </a:p>
          <a:p>
            <a:pPr marL="609600" indent="-609600" algn="r" eaLnBrk="1" hangingPunct="1">
              <a:lnSpc>
                <a:spcPct val="90000"/>
              </a:lnSpc>
              <a:buClrTx/>
              <a:buNone/>
              <a:defRPr/>
            </a:pPr>
            <a:r>
              <a:rPr lang="ar-JO" sz="2800" dirty="0">
                <a:ea typeface="ＭＳ Ｐゴシック" charset="0"/>
                <a:cs typeface="ＭＳ Ｐゴシック" charset="0"/>
              </a:rPr>
              <a:t>4. رسائل</a:t>
            </a:r>
            <a:endParaRPr lang="en-US" sz="2800" dirty="0">
              <a:ea typeface="ＭＳ Ｐゴシック" charset="0"/>
              <a:cs typeface="ＭＳ Ｐゴシック" charset="0"/>
            </a:endParaRPr>
          </a:p>
          <a:p>
            <a:pPr marL="990600" lvl="1" indent="-533400" algn="r" eaLnBrk="1" hangingPunct="1">
              <a:lnSpc>
                <a:spcPct val="90000"/>
              </a:lnSpc>
              <a:buClrTx/>
              <a:buNone/>
              <a:defRPr/>
            </a:pPr>
            <a:r>
              <a:rPr lang="ar-JO" sz="2400" dirty="0">
                <a:ea typeface="ＭＳ Ｐゴシック" charset="0"/>
              </a:rPr>
              <a:t>أ. رسائل تل العمارنة</a:t>
            </a:r>
            <a:endParaRPr lang="en-US" sz="2400" dirty="0">
              <a:ea typeface="ＭＳ Ｐゴシック" charset="0"/>
            </a:endParaRPr>
          </a:p>
          <a:p>
            <a:pPr marL="990600" lvl="1" indent="-533400" algn="r" eaLnBrk="1" hangingPunct="1">
              <a:lnSpc>
                <a:spcPct val="90000"/>
              </a:lnSpc>
              <a:buClrTx/>
              <a:buNone/>
              <a:defRPr/>
            </a:pPr>
            <a:r>
              <a:rPr lang="ar-JO" sz="2400" dirty="0">
                <a:ea typeface="ＭＳ Ｐゴシック" charset="0"/>
              </a:rPr>
              <a:t>ب. أوستراكا لاخيش</a:t>
            </a:r>
            <a:endParaRPr lang="en-US" sz="1800" dirty="0">
              <a:ea typeface="ＭＳ Ｐゴシック" charset="0"/>
            </a:endParaRPr>
          </a:p>
          <a:p>
            <a:pPr marL="609600" indent="-609600" algn="r" eaLnBrk="1" hangingPunct="1">
              <a:lnSpc>
                <a:spcPct val="90000"/>
              </a:lnSpc>
              <a:buClrTx/>
              <a:buNone/>
              <a:defRPr/>
            </a:pPr>
            <a:r>
              <a:rPr lang="ar-JO" sz="2800" dirty="0">
                <a:ea typeface="ＭＳ Ｐゴシック" charset="0"/>
                <a:cs typeface="ＭＳ Ｐゴシック" charset="0"/>
              </a:rPr>
              <a:t>5. قانوني (ص 190 – 191)</a:t>
            </a:r>
            <a:endParaRPr lang="en-US" sz="2800" dirty="0">
              <a:ea typeface="ＭＳ Ｐゴシック" charset="0"/>
              <a:cs typeface="ＭＳ Ｐゴシック" charset="0"/>
            </a:endParaRPr>
          </a:p>
          <a:p>
            <a:pPr marL="990600" lvl="1" indent="-533400" algn="r" eaLnBrk="1" hangingPunct="1">
              <a:lnSpc>
                <a:spcPct val="90000"/>
              </a:lnSpc>
              <a:buClrTx/>
              <a:buNone/>
              <a:defRPr/>
            </a:pPr>
            <a:r>
              <a:rPr lang="ar-JO" sz="2400" dirty="0">
                <a:ea typeface="ＭＳ Ｐゴシック" charset="0"/>
              </a:rPr>
              <a:t>أ. التشابهات</a:t>
            </a:r>
            <a:endParaRPr lang="en-US" sz="2400" dirty="0">
              <a:ea typeface="ＭＳ Ｐゴシック" charset="0"/>
            </a:endParaRPr>
          </a:p>
          <a:p>
            <a:pPr marL="1390650" lvl="2" indent="-533400" algn="r" eaLnBrk="1" hangingPunct="1">
              <a:lnSpc>
                <a:spcPct val="90000"/>
              </a:lnSpc>
              <a:buClrTx/>
              <a:buNone/>
              <a:defRPr/>
            </a:pPr>
            <a:r>
              <a:rPr lang="ar-JO" sz="1800" dirty="0">
                <a:ea typeface="ＭＳ Ｐゴシック" charset="0"/>
              </a:rPr>
              <a:t>1. </a:t>
            </a:r>
            <a:r>
              <a:rPr lang="ar-JO" sz="1800" dirty="0"/>
              <a:t>معاهدات الحثيين (عهود السلطان - التابعة)</a:t>
            </a:r>
            <a:endParaRPr lang="en-US" sz="1800" dirty="0">
              <a:ea typeface="ＭＳ Ｐゴシック" charset="0"/>
            </a:endParaRPr>
          </a:p>
          <a:p>
            <a:pPr marL="1390650" lvl="2" indent="-533400" algn="r" eaLnBrk="1" hangingPunct="1">
              <a:lnSpc>
                <a:spcPct val="90000"/>
              </a:lnSpc>
              <a:buClrTx/>
              <a:buNone/>
              <a:defRPr/>
            </a:pPr>
            <a:r>
              <a:rPr lang="ar-JO" sz="1800" dirty="0">
                <a:ea typeface="ＭＳ Ｐゴシック" charset="0"/>
              </a:rPr>
              <a:t>2. خروج – لاويين – تثنية – يشوع 24</a:t>
            </a:r>
            <a:endParaRPr lang="en-US" sz="1600"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0243">
                                            <p:txEl>
                                              <p:pRg st="3" end="3"/>
                                            </p:txEl>
                                          </p:spTgt>
                                        </p:tgtEl>
                                        <p:attrNameLst>
                                          <p:attrName>style.visibility</p:attrName>
                                        </p:attrNameLst>
                                      </p:cBhvr>
                                      <p:to>
                                        <p:strVal val="visible"/>
                                      </p:to>
                                    </p:set>
                                    <p:animEffect transition="in" filter="strips(downLeft)">
                                      <p:cBhvr>
                                        <p:cTn id="7" dur="500"/>
                                        <p:tgtEl>
                                          <p:spTgt spid="10243">
                                            <p:txEl>
                                              <p:pRg st="3" end="3"/>
                                            </p:txEl>
                                          </p:spTgt>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10243">
                                            <p:txEl>
                                              <p:pRg st="4" end="4"/>
                                            </p:txEl>
                                          </p:spTgt>
                                        </p:tgtEl>
                                        <p:attrNameLst>
                                          <p:attrName>style.visibility</p:attrName>
                                        </p:attrNameLst>
                                      </p:cBhvr>
                                      <p:to>
                                        <p:strVal val="visible"/>
                                      </p:to>
                                    </p:set>
                                    <p:animEffect transition="in" filter="strips(downLeft)">
                                      <p:cBhvr>
                                        <p:cTn id="11" dur="500"/>
                                        <p:tgtEl>
                                          <p:spTgt spid="10243">
                                            <p:txEl>
                                              <p:pRg st="4" end="4"/>
                                            </p:txEl>
                                          </p:spTgt>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0243">
                                            <p:txEl>
                                              <p:pRg st="5" end="5"/>
                                            </p:txEl>
                                          </p:spTgt>
                                        </p:tgtEl>
                                        <p:attrNameLst>
                                          <p:attrName>style.visibility</p:attrName>
                                        </p:attrNameLst>
                                      </p:cBhvr>
                                      <p:to>
                                        <p:strVal val="visible"/>
                                      </p:to>
                                    </p:set>
                                    <p:animEffect transition="in" filter="strips(downLeft)">
                                      <p:cBhvr>
                                        <p:cTn id="15" dur="500"/>
                                        <p:tgtEl>
                                          <p:spTgt spid="10243">
                                            <p:txEl>
                                              <p:pRg st="5" end="5"/>
                                            </p:txEl>
                                          </p:spTgt>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0243">
                                            <p:txEl>
                                              <p:pRg st="6" end="6"/>
                                            </p:txEl>
                                          </p:spTgt>
                                        </p:tgtEl>
                                        <p:attrNameLst>
                                          <p:attrName>style.visibility</p:attrName>
                                        </p:attrNameLst>
                                      </p:cBhvr>
                                      <p:to>
                                        <p:strVal val="visible"/>
                                      </p:to>
                                    </p:set>
                                    <p:animEffect transition="in" filter="strips(downLeft)">
                                      <p:cBhvr>
                                        <p:cTn id="19" dur="500"/>
                                        <p:tgtEl>
                                          <p:spTgt spid="10243">
                                            <p:txEl>
                                              <p:pRg st="6" end="6"/>
                                            </p:txEl>
                                          </p:spTgt>
                                        </p:tgtEl>
                                      </p:cBhvr>
                                    </p:animEffect>
                                  </p:childTnLst>
                                </p:cTn>
                              </p:par>
                            </p:childTnLst>
                          </p:cTn>
                        </p:par>
                        <p:par>
                          <p:cTn id="20" fill="hold">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0243">
                                            <p:txEl>
                                              <p:pRg st="7" end="7"/>
                                            </p:txEl>
                                          </p:spTgt>
                                        </p:tgtEl>
                                        <p:attrNameLst>
                                          <p:attrName>style.visibility</p:attrName>
                                        </p:attrNameLst>
                                      </p:cBhvr>
                                      <p:to>
                                        <p:strVal val="visible"/>
                                      </p:to>
                                    </p:set>
                                    <p:animEffect transition="in" filter="strips(downLeft)">
                                      <p:cBhvr>
                                        <p:cTn id="23" dur="500"/>
                                        <p:tgtEl>
                                          <p:spTgt spid="10243">
                                            <p:txEl>
                                              <p:pRg st="7" end="7"/>
                                            </p:txEl>
                                          </p:spTgt>
                                        </p:tgtEl>
                                      </p:cBhvr>
                                    </p:animEffect>
                                  </p:childTnLst>
                                </p:cTn>
                              </p:par>
                            </p:childTnLst>
                          </p:cTn>
                        </p:par>
                        <p:par>
                          <p:cTn id="24" fill="hold">
                            <p:stCondLst>
                              <p:cond delay="2500"/>
                            </p:stCondLst>
                            <p:childTnLst>
                              <p:par>
                                <p:cTn id="25" presetID="18" presetClass="entr" presetSubtype="12" fill="hold" nodeType="afterEffect">
                                  <p:stCondLst>
                                    <p:cond delay="0"/>
                                  </p:stCondLst>
                                  <p:childTnLst>
                                    <p:set>
                                      <p:cBhvr>
                                        <p:cTn id="26" dur="1" fill="hold">
                                          <p:stCondLst>
                                            <p:cond delay="0"/>
                                          </p:stCondLst>
                                        </p:cTn>
                                        <p:tgtEl>
                                          <p:spTgt spid="10243">
                                            <p:txEl>
                                              <p:pRg st="8" end="8"/>
                                            </p:txEl>
                                          </p:spTgt>
                                        </p:tgtEl>
                                        <p:attrNameLst>
                                          <p:attrName>style.visibility</p:attrName>
                                        </p:attrNameLst>
                                      </p:cBhvr>
                                      <p:to>
                                        <p:strVal val="visible"/>
                                      </p:to>
                                    </p:set>
                                    <p:animEffect transition="in" filter="strips(downLeft)">
                                      <p:cBhvr>
                                        <p:cTn id="27" dur="500"/>
                                        <p:tgtEl>
                                          <p:spTgt spid="10243">
                                            <p:txEl>
                                              <p:pRg st="8" end="8"/>
                                            </p:txEl>
                                          </p:spTgt>
                                        </p:tgtEl>
                                      </p:cBhvr>
                                    </p:animEffect>
                                  </p:childTnLst>
                                </p:cTn>
                              </p:par>
                            </p:childTnLst>
                          </p:cTn>
                        </p:par>
                        <p:par>
                          <p:cTn id="28" fill="hold">
                            <p:stCondLst>
                              <p:cond delay="3000"/>
                            </p:stCondLst>
                            <p:childTnLst>
                              <p:par>
                                <p:cTn id="29" presetID="18" presetClass="entr" presetSubtype="12" fill="hold" nodeType="afterEffect">
                                  <p:stCondLst>
                                    <p:cond delay="0"/>
                                  </p:stCondLst>
                                  <p:childTnLst>
                                    <p:set>
                                      <p:cBhvr>
                                        <p:cTn id="30" dur="1" fill="hold">
                                          <p:stCondLst>
                                            <p:cond delay="0"/>
                                          </p:stCondLst>
                                        </p:cTn>
                                        <p:tgtEl>
                                          <p:spTgt spid="10243">
                                            <p:txEl>
                                              <p:pRg st="9" end="9"/>
                                            </p:txEl>
                                          </p:spTgt>
                                        </p:tgtEl>
                                        <p:attrNameLst>
                                          <p:attrName>style.visibility</p:attrName>
                                        </p:attrNameLst>
                                      </p:cBhvr>
                                      <p:to>
                                        <p:strVal val="visible"/>
                                      </p:to>
                                    </p:set>
                                    <p:animEffect transition="in" filter="strips(downLeft)">
                                      <p:cBhvr>
                                        <p:cTn id="31" dur="500"/>
                                        <p:tgtEl>
                                          <p:spTgt spid="10243">
                                            <p:txEl>
                                              <p:pRg st="9" end="9"/>
                                            </p:txEl>
                                          </p:spTgt>
                                        </p:tgtEl>
                                      </p:cBhvr>
                                    </p:animEffect>
                                  </p:childTnLst>
                                </p:cTn>
                              </p:par>
                            </p:childTnLst>
                          </p:cTn>
                        </p:par>
                        <p:par>
                          <p:cTn id="32" fill="hold">
                            <p:stCondLst>
                              <p:cond delay="3500"/>
                            </p:stCondLst>
                            <p:childTnLst>
                              <p:par>
                                <p:cTn id="33" presetID="18" presetClass="entr" presetSubtype="12" fill="hold" nodeType="afterEffect">
                                  <p:stCondLst>
                                    <p:cond delay="0"/>
                                  </p:stCondLst>
                                  <p:childTnLst>
                                    <p:set>
                                      <p:cBhvr>
                                        <p:cTn id="34" dur="1" fill="hold">
                                          <p:stCondLst>
                                            <p:cond delay="0"/>
                                          </p:stCondLst>
                                        </p:cTn>
                                        <p:tgtEl>
                                          <p:spTgt spid="10243">
                                            <p:txEl>
                                              <p:pRg st="10" end="10"/>
                                            </p:txEl>
                                          </p:spTgt>
                                        </p:tgtEl>
                                        <p:attrNameLst>
                                          <p:attrName>style.visibility</p:attrName>
                                        </p:attrNameLst>
                                      </p:cBhvr>
                                      <p:to>
                                        <p:strVal val="visible"/>
                                      </p:to>
                                    </p:set>
                                    <p:animEffect transition="in" filter="strips(downLeft)">
                                      <p:cBhvr>
                                        <p:cTn id="35" dur="500"/>
                                        <p:tgtEl>
                                          <p:spTgt spid="10243">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262">
                                            <p:bg/>
                                          </p:spTgt>
                                        </p:tgtEl>
                                        <p:attrNameLst>
                                          <p:attrName>style.visibility</p:attrName>
                                        </p:attrNameLst>
                                      </p:cBhvr>
                                      <p:to>
                                        <p:strVal val="visible"/>
                                      </p:to>
                                    </p:set>
                                    <p:animEffect transition="in" filter="wipe(left)">
                                      <p:cBhvr>
                                        <p:cTn id="40" dur="500"/>
                                        <p:tgtEl>
                                          <p:spTgt spid="10262">
                                            <p:bg/>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262">
                                            <p:txEl>
                                              <p:pRg st="0" end="0"/>
                                            </p:txEl>
                                          </p:spTgt>
                                        </p:tgtEl>
                                        <p:attrNameLst>
                                          <p:attrName>style.visibility</p:attrName>
                                        </p:attrNameLst>
                                      </p:cBhvr>
                                      <p:to>
                                        <p:strVal val="visible"/>
                                      </p:to>
                                    </p:set>
                                    <p:animEffect transition="in" filter="wipe(left)">
                                      <p:cBhvr>
                                        <p:cTn id="43" dur="500"/>
                                        <p:tgtEl>
                                          <p:spTgt spid="10262">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0262">
                                            <p:txEl>
                                              <p:pRg st="1" end="1"/>
                                            </p:txEl>
                                          </p:spTgt>
                                        </p:tgtEl>
                                        <p:attrNameLst>
                                          <p:attrName>style.visibility</p:attrName>
                                        </p:attrNameLst>
                                      </p:cBhvr>
                                      <p:to>
                                        <p:strVal val="visible"/>
                                      </p:to>
                                    </p:set>
                                    <p:animEffect transition="in" filter="wipe(left)">
                                      <p:cBhvr>
                                        <p:cTn id="46" dur="500"/>
                                        <p:tgtEl>
                                          <p:spTgt spid="10262">
                                            <p:txEl>
                                              <p:pRg st="1" end="1"/>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262">
                                            <p:txEl>
                                              <p:pRg st="2" end="2"/>
                                            </p:txEl>
                                          </p:spTgt>
                                        </p:tgtEl>
                                        <p:attrNameLst>
                                          <p:attrName>style.visibility</p:attrName>
                                        </p:attrNameLst>
                                      </p:cBhvr>
                                      <p:to>
                                        <p:strVal val="visible"/>
                                      </p:to>
                                    </p:set>
                                    <p:animEffect transition="in" filter="wipe(left)">
                                      <p:cBhvr>
                                        <p:cTn id="49" dur="500"/>
                                        <p:tgtEl>
                                          <p:spTgt spid="10262">
                                            <p:txEl>
                                              <p:pRg st="2" end="2"/>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0262">
                                            <p:txEl>
                                              <p:pRg st="3" end="3"/>
                                            </p:txEl>
                                          </p:spTgt>
                                        </p:tgtEl>
                                        <p:attrNameLst>
                                          <p:attrName>style.visibility</p:attrName>
                                        </p:attrNameLst>
                                      </p:cBhvr>
                                      <p:to>
                                        <p:strVal val="visible"/>
                                      </p:to>
                                    </p:set>
                                    <p:animEffect transition="in" filter="wipe(left)">
                                      <p:cBhvr>
                                        <p:cTn id="52" dur="500"/>
                                        <p:tgtEl>
                                          <p:spTgt spid="10262">
                                            <p:txEl>
                                              <p:pRg st="3" end="3"/>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0262">
                                            <p:txEl>
                                              <p:pRg st="4" end="4"/>
                                            </p:txEl>
                                          </p:spTgt>
                                        </p:tgtEl>
                                        <p:attrNameLst>
                                          <p:attrName>style.visibility</p:attrName>
                                        </p:attrNameLst>
                                      </p:cBhvr>
                                      <p:to>
                                        <p:strVal val="visible"/>
                                      </p:to>
                                    </p:set>
                                    <p:animEffect transition="in" filter="wipe(left)">
                                      <p:cBhvr>
                                        <p:cTn id="55" dur="500"/>
                                        <p:tgtEl>
                                          <p:spTgt spid="10262">
                                            <p:txEl>
                                              <p:pRg st="4" end="4"/>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0262">
                                            <p:txEl>
                                              <p:pRg st="5" end="5"/>
                                            </p:txEl>
                                          </p:spTgt>
                                        </p:tgtEl>
                                        <p:attrNameLst>
                                          <p:attrName>style.visibility</p:attrName>
                                        </p:attrNameLst>
                                      </p:cBhvr>
                                      <p:to>
                                        <p:strVal val="visible"/>
                                      </p:to>
                                    </p:set>
                                    <p:animEffect transition="in" filter="wipe(left)">
                                      <p:cBhvr>
                                        <p:cTn id="58" dur="500"/>
                                        <p:tgtEl>
                                          <p:spTgt spid="10262">
                                            <p:txEl>
                                              <p:pRg st="5" end="5"/>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0262">
                                            <p:txEl>
                                              <p:pRg st="6" end="6"/>
                                            </p:txEl>
                                          </p:spTgt>
                                        </p:tgtEl>
                                        <p:attrNameLst>
                                          <p:attrName>style.visibility</p:attrName>
                                        </p:attrNameLst>
                                      </p:cBhvr>
                                      <p:to>
                                        <p:strVal val="visible"/>
                                      </p:to>
                                    </p:set>
                                    <p:animEffect transition="in" filter="wipe(left)">
                                      <p:cBhvr>
                                        <p:cTn id="61" dur="500"/>
                                        <p:tgtEl>
                                          <p:spTgt spid="10262">
                                            <p:txEl>
                                              <p:pRg st="6" end="6"/>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8" presetClass="exit" presetSubtype="16" fill="hold" grpId="1" nodeType="clickEffect">
                                  <p:stCondLst>
                                    <p:cond delay="0"/>
                                  </p:stCondLst>
                                  <p:childTnLst>
                                    <p:animEffect transition="out" filter="diamond(in)">
                                      <p:cBhvr>
                                        <p:cTn id="65" dur="2000"/>
                                        <p:tgtEl>
                                          <p:spTgt spid="10262">
                                            <p:txEl>
                                              <p:pRg st="0" end="0"/>
                                            </p:txEl>
                                          </p:spTgt>
                                        </p:tgtEl>
                                      </p:cBhvr>
                                    </p:animEffect>
                                    <p:set>
                                      <p:cBhvr>
                                        <p:cTn id="66" dur="1" fill="hold">
                                          <p:stCondLst>
                                            <p:cond delay="1999"/>
                                          </p:stCondLst>
                                        </p:cTn>
                                        <p:tgtEl>
                                          <p:spTgt spid="10262">
                                            <p:txEl>
                                              <p:pRg st="0" end="0"/>
                                            </p:txEl>
                                          </p:spTgt>
                                        </p:tgtEl>
                                        <p:attrNameLst>
                                          <p:attrName>style.visibility</p:attrName>
                                        </p:attrNameLst>
                                      </p:cBhvr>
                                      <p:to>
                                        <p:strVal val="hidden"/>
                                      </p:to>
                                    </p:set>
                                  </p:childTnLst>
                                </p:cTn>
                              </p:par>
                              <p:par>
                                <p:cTn id="67" presetID="8" presetClass="exit" presetSubtype="16" fill="hold" grpId="1" nodeType="withEffect">
                                  <p:stCondLst>
                                    <p:cond delay="0"/>
                                  </p:stCondLst>
                                  <p:childTnLst>
                                    <p:animEffect transition="out" filter="diamond(in)">
                                      <p:cBhvr>
                                        <p:cTn id="68" dur="2000"/>
                                        <p:tgtEl>
                                          <p:spTgt spid="10262">
                                            <p:txEl>
                                              <p:pRg st="1" end="1"/>
                                            </p:txEl>
                                          </p:spTgt>
                                        </p:tgtEl>
                                      </p:cBhvr>
                                    </p:animEffect>
                                    <p:set>
                                      <p:cBhvr>
                                        <p:cTn id="69" dur="1" fill="hold">
                                          <p:stCondLst>
                                            <p:cond delay="1999"/>
                                          </p:stCondLst>
                                        </p:cTn>
                                        <p:tgtEl>
                                          <p:spTgt spid="10262">
                                            <p:txEl>
                                              <p:pRg st="1" end="1"/>
                                            </p:txEl>
                                          </p:spTgt>
                                        </p:tgtEl>
                                        <p:attrNameLst>
                                          <p:attrName>style.visibility</p:attrName>
                                        </p:attrNameLst>
                                      </p:cBhvr>
                                      <p:to>
                                        <p:strVal val="hidden"/>
                                      </p:to>
                                    </p:set>
                                  </p:childTnLst>
                                </p:cTn>
                              </p:par>
                              <p:par>
                                <p:cTn id="70" presetID="8" presetClass="exit" presetSubtype="16" fill="hold" grpId="1" nodeType="withEffect">
                                  <p:stCondLst>
                                    <p:cond delay="0"/>
                                  </p:stCondLst>
                                  <p:childTnLst>
                                    <p:animEffect transition="out" filter="diamond(in)">
                                      <p:cBhvr>
                                        <p:cTn id="71" dur="2000"/>
                                        <p:tgtEl>
                                          <p:spTgt spid="10262">
                                            <p:txEl>
                                              <p:pRg st="2" end="2"/>
                                            </p:txEl>
                                          </p:spTgt>
                                        </p:tgtEl>
                                      </p:cBhvr>
                                    </p:animEffect>
                                    <p:set>
                                      <p:cBhvr>
                                        <p:cTn id="72" dur="1" fill="hold">
                                          <p:stCondLst>
                                            <p:cond delay="1999"/>
                                          </p:stCondLst>
                                        </p:cTn>
                                        <p:tgtEl>
                                          <p:spTgt spid="10262">
                                            <p:txEl>
                                              <p:pRg st="2" end="2"/>
                                            </p:txEl>
                                          </p:spTgt>
                                        </p:tgtEl>
                                        <p:attrNameLst>
                                          <p:attrName>style.visibility</p:attrName>
                                        </p:attrNameLst>
                                      </p:cBhvr>
                                      <p:to>
                                        <p:strVal val="hidden"/>
                                      </p:to>
                                    </p:set>
                                  </p:childTnLst>
                                </p:cTn>
                              </p:par>
                              <p:par>
                                <p:cTn id="73" presetID="8" presetClass="exit" presetSubtype="16" fill="hold" grpId="1" nodeType="withEffect">
                                  <p:stCondLst>
                                    <p:cond delay="0"/>
                                  </p:stCondLst>
                                  <p:childTnLst>
                                    <p:animEffect transition="out" filter="diamond(in)">
                                      <p:cBhvr>
                                        <p:cTn id="74" dur="2000"/>
                                        <p:tgtEl>
                                          <p:spTgt spid="10262">
                                            <p:txEl>
                                              <p:pRg st="3" end="3"/>
                                            </p:txEl>
                                          </p:spTgt>
                                        </p:tgtEl>
                                      </p:cBhvr>
                                    </p:animEffect>
                                    <p:set>
                                      <p:cBhvr>
                                        <p:cTn id="75" dur="1" fill="hold">
                                          <p:stCondLst>
                                            <p:cond delay="1999"/>
                                          </p:stCondLst>
                                        </p:cTn>
                                        <p:tgtEl>
                                          <p:spTgt spid="10262">
                                            <p:txEl>
                                              <p:pRg st="3" end="3"/>
                                            </p:txEl>
                                          </p:spTgt>
                                        </p:tgtEl>
                                        <p:attrNameLst>
                                          <p:attrName>style.visibility</p:attrName>
                                        </p:attrNameLst>
                                      </p:cBhvr>
                                      <p:to>
                                        <p:strVal val="hidden"/>
                                      </p:to>
                                    </p:set>
                                  </p:childTnLst>
                                </p:cTn>
                              </p:par>
                              <p:par>
                                <p:cTn id="76" presetID="8" presetClass="exit" presetSubtype="16" fill="hold" grpId="1" nodeType="withEffect">
                                  <p:stCondLst>
                                    <p:cond delay="0"/>
                                  </p:stCondLst>
                                  <p:childTnLst>
                                    <p:animEffect transition="out" filter="diamond(in)">
                                      <p:cBhvr>
                                        <p:cTn id="77" dur="2000"/>
                                        <p:tgtEl>
                                          <p:spTgt spid="10262">
                                            <p:txEl>
                                              <p:pRg st="4" end="4"/>
                                            </p:txEl>
                                          </p:spTgt>
                                        </p:tgtEl>
                                      </p:cBhvr>
                                    </p:animEffect>
                                    <p:set>
                                      <p:cBhvr>
                                        <p:cTn id="78" dur="1" fill="hold">
                                          <p:stCondLst>
                                            <p:cond delay="1999"/>
                                          </p:stCondLst>
                                        </p:cTn>
                                        <p:tgtEl>
                                          <p:spTgt spid="10262">
                                            <p:txEl>
                                              <p:pRg st="4" end="4"/>
                                            </p:txEl>
                                          </p:spTgt>
                                        </p:tgtEl>
                                        <p:attrNameLst>
                                          <p:attrName>style.visibility</p:attrName>
                                        </p:attrNameLst>
                                      </p:cBhvr>
                                      <p:to>
                                        <p:strVal val="hidden"/>
                                      </p:to>
                                    </p:set>
                                  </p:childTnLst>
                                </p:cTn>
                              </p:par>
                              <p:par>
                                <p:cTn id="79" presetID="8" presetClass="exit" presetSubtype="16" fill="hold" grpId="1" nodeType="withEffect">
                                  <p:stCondLst>
                                    <p:cond delay="0"/>
                                  </p:stCondLst>
                                  <p:childTnLst>
                                    <p:animEffect transition="out" filter="diamond(in)">
                                      <p:cBhvr>
                                        <p:cTn id="80" dur="2000"/>
                                        <p:tgtEl>
                                          <p:spTgt spid="10262">
                                            <p:txEl>
                                              <p:pRg st="5" end="5"/>
                                            </p:txEl>
                                          </p:spTgt>
                                        </p:tgtEl>
                                      </p:cBhvr>
                                    </p:animEffect>
                                    <p:set>
                                      <p:cBhvr>
                                        <p:cTn id="81" dur="1" fill="hold">
                                          <p:stCondLst>
                                            <p:cond delay="1999"/>
                                          </p:stCondLst>
                                        </p:cTn>
                                        <p:tgtEl>
                                          <p:spTgt spid="10262">
                                            <p:txEl>
                                              <p:pRg st="5" end="5"/>
                                            </p:txEl>
                                          </p:spTgt>
                                        </p:tgtEl>
                                        <p:attrNameLst>
                                          <p:attrName>style.visibility</p:attrName>
                                        </p:attrNameLst>
                                      </p:cBhvr>
                                      <p:to>
                                        <p:strVal val="hidden"/>
                                      </p:to>
                                    </p:set>
                                  </p:childTnLst>
                                </p:cTn>
                              </p:par>
                              <p:par>
                                <p:cTn id="82" presetID="8" presetClass="exit" presetSubtype="16" fill="hold" grpId="1" nodeType="withEffect">
                                  <p:stCondLst>
                                    <p:cond delay="0"/>
                                  </p:stCondLst>
                                  <p:childTnLst>
                                    <p:animEffect transition="out" filter="diamond(in)">
                                      <p:cBhvr>
                                        <p:cTn id="83" dur="2000"/>
                                        <p:tgtEl>
                                          <p:spTgt spid="10262">
                                            <p:txEl>
                                              <p:pRg st="6" end="6"/>
                                            </p:txEl>
                                          </p:spTgt>
                                        </p:tgtEl>
                                      </p:cBhvr>
                                    </p:animEffect>
                                    <p:set>
                                      <p:cBhvr>
                                        <p:cTn id="84" dur="1" fill="hold">
                                          <p:stCondLst>
                                            <p:cond delay="1999"/>
                                          </p:stCondLst>
                                        </p:cTn>
                                        <p:tgtEl>
                                          <p:spTgt spid="10262">
                                            <p:txEl>
                                              <p:pRg st="6" end="6"/>
                                            </p:txEl>
                                          </p:spTgt>
                                        </p:tgtEl>
                                        <p:attrNameLst>
                                          <p:attrName>style.visibility</p:attrName>
                                        </p:attrNameLst>
                                      </p:cBhvr>
                                      <p:to>
                                        <p:strVal val="hidden"/>
                                      </p:to>
                                    </p:set>
                                  </p:childTnLst>
                                </p:cTn>
                              </p:par>
                              <p:par>
                                <p:cTn id="85" presetID="8" presetClass="exit" presetSubtype="16" fill="hold" grpId="1" nodeType="withEffect">
                                  <p:stCondLst>
                                    <p:cond delay="0"/>
                                  </p:stCondLst>
                                  <p:childTnLst>
                                    <p:animEffect transition="out" filter="diamond(in)">
                                      <p:cBhvr>
                                        <p:cTn id="86" dur="2000"/>
                                        <p:tgtEl>
                                          <p:spTgt spid="10262">
                                            <p:bg/>
                                          </p:spTgt>
                                        </p:tgtEl>
                                      </p:cBhvr>
                                    </p:animEffect>
                                    <p:set>
                                      <p:cBhvr>
                                        <p:cTn id="87" dur="1" fill="hold">
                                          <p:stCondLst>
                                            <p:cond delay="1999"/>
                                          </p:stCondLst>
                                        </p:cTn>
                                        <p:tgtEl>
                                          <p:spTgt spid="1026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 grpId="0" build="allAtOnce" animBg="1"/>
      <p:bldP spid="10262" grpId="1"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JO" sz="5400" dirty="0">
                <a:solidFill>
                  <a:srgbClr val="FFFFFF"/>
                </a:solidFill>
                <a:effectLst/>
                <a:ea typeface="ＭＳ Ｐゴシック" charset="0"/>
                <a:cs typeface="ＭＳ Ｐゴシック" charset="0"/>
              </a:rPr>
              <a:t>الشرائع قبل سيناء</a:t>
            </a:r>
            <a:endParaRPr lang="en-US" sz="3600" dirty="0">
              <a:solidFill>
                <a:srgbClr val="FFFFFF"/>
              </a:solidFill>
              <a:effectLst/>
              <a:ea typeface="ＭＳ Ｐゴシック" charset="0"/>
              <a:cs typeface="ＭＳ Ｐゴシック" charset="0"/>
            </a:endParaRPr>
          </a:p>
        </p:txBody>
      </p:sp>
      <p:cxnSp>
        <p:nvCxnSpPr>
          <p:cNvPr id="137218" name="Straight Connector 5"/>
          <p:cNvCxnSpPr>
            <a:cxnSpLocks noChangeShapeType="1"/>
          </p:cNvCxnSpPr>
          <p:nvPr/>
        </p:nvCxnSpPr>
        <p:spPr bwMode="auto">
          <a:xfrm>
            <a:off x="762000" y="4946650"/>
            <a:ext cx="76962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sp>
        <p:nvSpPr>
          <p:cNvPr id="137219" name="TextBox 7"/>
          <p:cNvSpPr txBox="1">
            <a:spLocks noChangeArrowheads="1"/>
          </p:cNvSpPr>
          <p:nvPr/>
        </p:nvSpPr>
        <p:spPr bwMode="auto">
          <a:xfrm>
            <a:off x="1066800" y="4108450"/>
            <a:ext cx="193356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حمورابي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7220" name="TextBox 8"/>
          <p:cNvSpPr txBox="1">
            <a:spLocks noChangeArrowheads="1"/>
          </p:cNvSpPr>
          <p:nvPr/>
        </p:nvSpPr>
        <p:spPr bwMode="auto">
          <a:xfrm>
            <a:off x="5918200" y="4108450"/>
            <a:ext cx="129700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موسى</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7221" name="TextBox 9"/>
          <p:cNvSpPr txBox="1">
            <a:spLocks noChangeArrowheads="1"/>
          </p:cNvSpPr>
          <p:nvPr/>
        </p:nvSpPr>
        <p:spPr bwMode="auto">
          <a:xfrm>
            <a:off x="1385888" y="5403850"/>
            <a:ext cx="170591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7222" name="TextBox 10"/>
          <p:cNvSpPr txBox="1">
            <a:spLocks noChangeArrowheads="1"/>
          </p:cNvSpPr>
          <p:nvPr/>
        </p:nvSpPr>
        <p:spPr bwMode="auto">
          <a:xfrm>
            <a:off x="5746750" y="5403850"/>
            <a:ext cx="170591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cxnSp>
        <p:nvCxnSpPr>
          <p:cNvPr id="137223" name="Straight Connector 11"/>
          <p:cNvCxnSpPr>
            <a:cxnSpLocks noChangeShapeType="1"/>
          </p:cNvCxnSpPr>
          <p:nvPr/>
        </p:nvCxnSpPr>
        <p:spPr bwMode="auto">
          <a:xfrm rot="5400000" flipH="1" flipV="1">
            <a:off x="1943894" y="4983956"/>
            <a:ext cx="5334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cxnSp>
        <p:nvCxnSpPr>
          <p:cNvPr id="137224" name="Straight Connector 13"/>
          <p:cNvCxnSpPr>
            <a:cxnSpLocks noChangeShapeType="1"/>
          </p:cNvCxnSpPr>
          <p:nvPr/>
        </p:nvCxnSpPr>
        <p:spPr bwMode="auto">
          <a:xfrm rot="5400000" flipH="1" flipV="1">
            <a:off x="6382544" y="4907756"/>
            <a:ext cx="5334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sp>
        <p:nvSpPr>
          <p:cNvPr id="137225" name="TextBox 14"/>
          <p:cNvSpPr txBox="1">
            <a:spLocks noChangeArrowheads="1"/>
          </p:cNvSpPr>
          <p:nvPr/>
        </p:nvSpPr>
        <p:spPr bwMode="auto">
          <a:xfrm>
            <a:off x="1244600" y="6013450"/>
            <a:ext cx="175576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بابل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7226" name="TextBox 15"/>
          <p:cNvSpPr txBox="1">
            <a:spLocks noChangeArrowheads="1"/>
          </p:cNvSpPr>
          <p:nvPr/>
        </p:nvSpPr>
        <p:spPr bwMode="auto">
          <a:xfrm>
            <a:off x="5394324" y="6013450"/>
            <a:ext cx="203519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جبل سيناء</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7227" name="Text Box 2"/>
          <p:cNvSpPr txBox="1">
            <a:spLocks noChangeArrowheads="1"/>
          </p:cNvSpPr>
          <p:nvPr/>
        </p:nvSpPr>
        <p:spPr bwMode="auto">
          <a:xfrm>
            <a:off x="8410575" y="4445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192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137228"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4213" y="1557338"/>
            <a:ext cx="3175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22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8550" y="1557338"/>
            <a:ext cx="3479800"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2"/>
          <p:cNvSpPr>
            <a:spLocks noChangeArrowheads="1"/>
          </p:cNvSpPr>
          <p:nvPr/>
        </p:nvSpPr>
        <p:spPr bwMode="auto">
          <a:xfrm>
            <a:off x="0" y="5181600"/>
            <a:ext cx="9144000" cy="1676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9266" name="Rectangle 11"/>
          <p:cNvSpPr>
            <a:spLocks noChangeArrowheads="1"/>
          </p:cNvSpPr>
          <p:nvPr/>
        </p:nvSpPr>
        <p:spPr bwMode="auto">
          <a:xfrm>
            <a:off x="0" y="3352800"/>
            <a:ext cx="9144000" cy="1828800"/>
          </a:xfrm>
          <a:prstGeom prst="rect">
            <a:avLst/>
          </a:prstGeom>
          <a:solidFill>
            <a:srgbClr val="008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9267" name="Rectangle 10"/>
          <p:cNvSpPr>
            <a:spLocks noChangeArrowheads="1"/>
          </p:cNvSpPr>
          <p:nvPr/>
        </p:nvSpPr>
        <p:spPr bwMode="auto">
          <a:xfrm>
            <a:off x="0" y="1447800"/>
            <a:ext cx="9144000" cy="1905000"/>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2041" name="Rectangle 9"/>
          <p:cNvSpPr>
            <a:spLocks noGrp="1" noChangeArrowheads="1"/>
          </p:cNvSpPr>
          <p:nvPr>
            <p:ph type="title"/>
          </p:nvPr>
        </p:nvSpPr>
        <p:spPr>
          <a:xfrm>
            <a:off x="457200" y="231775"/>
            <a:ext cx="8229600" cy="1139825"/>
          </a:xfrm>
        </p:spPr>
        <p:txBody>
          <a:bodyPr/>
          <a:lstStyle/>
          <a:p>
            <a:pPr eaLnBrk="1" hangingPunct="1">
              <a:defRPr/>
            </a:pPr>
            <a:r>
              <a:rPr lang="ar-JO" dirty="0">
                <a:ea typeface="ＭＳ Ｐゴシック" charset="0"/>
                <a:cs typeface="ＭＳ Ｐゴシック" charset="0"/>
              </a:rPr>
              <a:t>توازي رموز القانون مع سفر الخروج</a:t>
            </a:r>
            <a:endParaRPr lang="en-US" dirty="0">
              <a:ea typeface="ＭＳ Ｐゴシック" charset="0"/>
              <a:cs typeface="ＭＳ Ｐゴシック" charset="0"/>
            </a:endParaRPr>
          </a:p>
        </p:txBody>
      </p:sp>
      <p:sp>
        <p:nvSpPr>
          <p:cNvPr id="172040" name="Rectangle 8"/>
          <p:cNvSpPr>
            <a:spLocks noGrp="1" noChangeArrowheads="1"/>
          </p:cNvSpPr>
          <p:nvPr>
            <p:ph type="body" sz="half" idx="1"/>
          </p:nvPr>
        </p:nvSpPr>
        <p:spPr>
          <a:xfrm>
            <a:off x="381000" y="1446213"/>
            <a:ext cx="2743200" cy="838200"/>
          </a:xfrm>
        </p:spPr>
        <p:txBody>
          <a:bodyPr/>
          <a:lstStyle/>
          <a:p>
            <a:pPr eaLnBrk="1" hangingPunct="1">
              <a:buFont typeface="Wingdings" charset="0"/>
              <a:buNone/>
              <a:defRPr/>
            </a:pPr>
            <a:r>
              <a:rPr lang="ar-JO" sz="4400" dirty="0">
                <a:ea typeface="ＭＳ Ｐゴシック" charset="0"/>
                <a:cs typeface="ＭＳ Ｐゴシック" charset="0"/>
              </a:rPr>
              <a:t>السومريين</a:t>
            </a:r>
            <a:endParaRPr lang="en-US" sz="4400" dirty="0">
              <a:ea typeface="ＭＳ Ｐゴシック" charset="0"/>
              <a:cs typeface="ＭＳ Ｐゴシック" charset="0"/>
            </a:endParaRPr>
          </a:p>
        </p:txBody>
      </p:sp>
      <p:sp>
        <p:nvSpPr>
          <p:cNvPr id="172039" name="Rectangle 7"/>
          <p:cNvSpPr>
            <a:spLocks noGrp="1" noChangeArrowheads="1"/>
          </p:cNvSpPr>
          <p:nvPr>
            <p:ph type="body" sz="half" idx="2"/>
          </p:nvPr>
        </p:nvSpPr>
        <p:spPr>
          <a:xfrm>
            <a:off x="3352800" y="1522413"/>
            <a:ext cx="5257800" cy="1754187"/>
          </a:xfrm>
        </p:spPr>
        <p:txBody>
          <a:bodyPr/>
          <a:lstStyle/>
          <a:p>
            <a:pPr algn="r" eaLnBrk="1" hangingPunct="1">
              <a:buNone/>
              <a:defRPr/>
            </a:pPr>
            <a:r>
              <a:rPr lang="ar-JO" sz="3200" dirty="0">
                <a:ea typeface="ＭＳ Ｐゴシック" charset="0"/>
                <a:cs typeface="ＭＳ Ｐゴシック" charset="0"/>
              </a:rPr>
              <a:t>* إصلاحات يورينيمجينا</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 قوانين أورنامو</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 قوانين ليبيت عشتار</a:t>
            </a:r>
            <a:endParaRPr lang="en-US" sz="3200" dirty="0">
              <a:ea typeface="ＭＳ Ｐゴシック" charset="0"/>
              <a:cs typeface="ＭＳ Ｐゴシック" charset="0"/>
            </a:endParaRPr>
          </a:p>
        </p:txBody>
      </p:sp>
      <p:sp>
        <p:nvSpPr>
          <p:cNvPr id="172038" name="Rectangle 6"/>
          <p:cNvSpPr>
            <a:spLocks noChangeArrowheads="1"/>
          </p:cNvSpPr>
          <p:nvPr/>
        </p:nvSpPr>
        <p:spPr bwMode="auto">
          <a:xfrm>
            <a:off x="381000" y="3352800"/>
            <a:ext cx="2743200" cy="914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الأكاديين</a:t>
            </a:r>
            <a:endPar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p:txBody>
      </p:sp>
      <p:sp>
        <p:nvSpPr>
          <p:cNvPr id="172037" name="Rectangle 5"/>
          <p:cNvSpPr>
            <a:spLocks noChangeArrowheads="1"/>
          </p:cNvSpPr>
          <p:nvPr/>
        </p:nvSpPr>
        <p:spPr bwMode="auto">
          <a:xfrm>
            <a:off x="3352800" y="3429000"/>
            <a:ext cx="5257800" cy="17526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قوانين أشنونا</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قوانين حمورابي</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قوانين وسط أشور</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p:txBody>
      </p:sp>
      <p:sp>
        <p:nvSpPr>
          <p:cNvPr id="172036" name="Rectangle 4"/>
          <p:cNvSpPr>
            <a:spLocks noChangeArrowheads="1"/>
          </p:cNvSpPr>
          <p:nvPr/>
        </p:nvSpPr>
        <p:spPr bwMode="auto">
          <a:xfrm>
            <a:off x="381000" y="5257800"/>
            <a:ext cx="2743200" cy="914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الحثيين</a:t>
            </a:r>
            <a:endPar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p:txBody>
      </p:sp>
      <p:sp>
        <p:nvSpPr>
          <p:cNvPr id="172035" name="Rectangle 3"/>
          <p:cNvSpPr>
            <a:spLocks noChangeArrowheads="1"/>
          </p:cNvSpPr>
          <p:nvPr/>
        </p:nvSpPr>
        <p:spPr bwMode="auto">
          <a:xfrm>
            <a:off x="3352800" y="5334000"/>
            <a:ext cx="5291166" cy="116683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قوانين حثيي مورشيليش 1 أو خاتوشيليش 1</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endParaRPr>
          </a:p>
        </p:txBody>
      </p:sp>
      <p:sp>
        <p:nvSpPr>
          <p:cNvPr id="139275" name="Text Box 2"/>
          <p:cNvSpPr txBox="1">
            <a:spLocks noChangeArrowheads="1"/>
          </p:cNvSpPr>
          <p:nvPr/>
        </p:nvSpPr>
        <p:spPr bwMode="auto">
          <a:xfrm>
            <a:off x="8458200" y="4445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191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4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039">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039">
                                            <p:txEl>
                                              <p:pRg st="1" end="1"/>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203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2038"/>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720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2036"/>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build="p" autoUpdateAnimBg="0"/>
      <p:bldP spid="172039" grpId="0" build="p" autoUpdateAnimBg="0" advAuto="0"/>
      <p:bldP spid="172038" grpId="0" autoUpdateAnimBg="0"/>
      <p:bldP spid="172037" grpId="0" autoUpdateAnimBg="0"/>
      <p:bldP spid="172036" grpId="0" autoUpdateAnimBg="0"/>
      <p:bldP spid="17203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14" name="Picture 20"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362200" y="0"/>
            <a:ext cx="3617913" cy="6858000"/>
          </a:xfrm>
          <a:prstGeom prst="rect">
            <a:avLst/>
          </a:prstGeom>
          <a:noFill/>
          <a:ln w="762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152579" name="Text Box 3"/>
          <p:cNvSpPr txBox="1">
            <a:spLocks noChangeArrowheads="1"/>
          </p:cNvSpPr>
          <p:nvPr/>
        </p:nvSpPr>
        <p:spPr bwMode="auto">
          <a:xfrm>
            <a:off x="6228184" y="129540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موسى</a:t>
            </a:r>
            <a:endParaRPr kumimoji="0" lang="en-US" sz="24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80" name="Rectangle 4"/>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ea typeface="ＭＳ Ｐゴシック" charset="0"/>
                <a:cs typeface="ＭＳ Ｐゴシック" charset="0"/>
              </a:rPr>
              <a:t>القوانين اليهودية أكثر عدلاً</a:t>
            </a:r>
            <a:endParaRPr lang="en-US" sz="3600" dirty="0">
              <a:ea typeface="ＭＳ Ｐゴシック" charset="0"/>
              <a:cs typeface="ＭＳ Ｐゴシック" charset="0"/>
            </a:endParaRPr>
          </a:p>
        </p:txBody>
      </p:sp>
      <p:sp>
        <p:nvSpPr>
          <p:cNvPr id="152581" name="Text Box 5"/>
          <p:cNvSpPr txBox="1">
            <a:spLocks noChangeArrowheads="1"/>
          </p:cNvSpPr>
          <p:nvPr/>
        </p:nvSpPr>
        <p:spPr bwMode="auto">
          <a:xfrm>
            <a:off x="2474913" y="1279525"/>
            <a:ext cx="3733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حمورابي</a:t>
            </a:r>
            <a:endParaRPr kumimoji="0" lang="en-US" sz="24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1" name="Text Box 15"/>
          <p:cNvSpPr txBox="1">
            <a:spLocks noChangeArrowheads="1"/>
          </p:cNvSpPr>
          <p:nvPr/>
        </p:nvSpPr>
        <p:spPr bwMode="auto">
          <a:xfrm>
            <a:off x="45368" y="1279525"/>
            <a:ext cx="224063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العقوبة</a:t>
            </a:r>
            <a:endParaRPr kumimoji="0" lang="en-US" sz="24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2" name="Text Box 16"/>
          <p:cNvSpPr txBox="1">
            <a:spLocks noChangeArrowheads="1"/>
          </p:cNvSpPr>
          <p:nvPr/>
        </p:nvSpPr>
        <p:spPr bwMode="auto">
          <a:xfrm>
            <a:off x="45368" y="1981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السرقة</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3" name="Text Box 17"/>
          <p:cNvSpPr txBox="1">
            <a:spLocks noChangeArrowheads="1"/>
          </p:cNvSpPr>
          <p:nvPr/>
        </p:nvSpPr>
        <p:spPr bwMode="auto">
          <a:xfrm>
            <a:off x="45368" y="3124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السطو</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4" name="Text Box 18"/>
          <p:cNvSpPr txBox="1">
            <a:spLocks noChangeArrowheads="1"/>
          </p:cNvSpPr>
          <p:nvPr/>
        </p:nvSpPr>
        <p:spPr bwMode="auto">
          <a:xfrm>
            <a:off x="45368" y="4267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العبد الهارب</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5" name="Text Box 19"/>
          <p:cNvSpPr txBox="1">
            <a:spLocks noChangeArrowheads="1"/>
          </p:cNvSpPr>
          <p:nvPr/>
        </p:nvSpPr>
        <p:spPr bwMode="auto">
          <a:xfrm>
            <a:off x="45368" y="5591175"/>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جرح العبد</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7" name="Text Box 21"/>
          <p:cNvSpPr txBox="1">
            <a:spLocks noChangeArrowheads="1"/>
          </p:cNvSpPr>
          <p:nvPr/>
        </p:nvSpPr>
        <p:spPr bwMode="auto">
          <a:xfrm>
            <a:off x="6228185" y="1997075"/>
            <a:ext cx="29158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استرداد ضعفين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خروج 22 : 9</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598" name="Text Box 22"/>
          <p:cNvSpPr txBox="1">
            <a:spLocks noChangeArrowheads="1"/>
          </p:cNvSpPr>
          <p:nvPr/>
        </p:nvSpPr>
        <p:spPr bwMode="auto">
          <a:xfrm>
            <a:off x="2401888" y="1981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华文细黑" charset="0"/>
              </a:rPr>
              <a:t>الموت (4)</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华文细黑" charset="0"/>
              <a:cs typeface="华文细黑" charset="0"/>
            </a:endParaRPr>
          </a:p>
        </p:txBody>
      </p:sp>
      <p:sp>
        <p:nvSpPr>
          <p:cNvPr id="152599" name="Text Box 23"/>
          <p:cNvSpPr txBox="1">
            <a:spLocks noChangeArrowheads="1"/>
          </p:cNvSpPr>
          <p:nvPr/>
        </p:nvSpPr>
        <p:spPr bwMode="auto">
          <a:xfrm>
            <a:off x="6228184" y="3140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استرداد ضعفين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خروج 22 : 7</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600" name="Text Box 24"/>
          <p:cNvSpPr txBox="1">
            <a:spLocks noChangeArrowheads="1"/>
          </p:cNvSpPr>
          <p:nvPr/>
        </p:nvSpPr>
        <p:spPr bwMode="auto">
          <a:xfrm>
            <a:off x="2401888" y="3124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الموت (21)</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华文细黑" pitchFamily="-112" charset="-122"/>
              <a:cs typeface="华文细黑" pitchFamily="-112" charset="-122"/>
            </a:endParaRPr>
          </a:p>
        </p:txBody>
      </p:sp>
      <p:sp>
        <p:nvSpPr>
          <p:cNvPr id="152601" name="Text Box 25"/>
          <p:cNvSpPr txBox="1">
            <a:spLocks noChangeArrowheads="1"/>
          </p:cNvSpPr>
          <p:nvPr/>
        </p:nvSpPr>
        <p:spPr bwMode="auto">
          <a:xfrm>
            <a:off x="6228184" y="4283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لا عقوبة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تث 23 : 15</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602" name="Text Box 26"/>
          <p:cNvSpPr txBox="1">
            <a:spLocks noChangeArrowheads="1"/>
          </p:cNvSpPr>
          <p:nvPr/>
        </p:nvSpPr>
        <p:spPr bwMode="auto">
          <a:xfrm>
            <a:off x="2401888" y="4267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الموت (16)</a:t>
            </a:r>
            <a:endParaRPr kumimoji="0" lang="en-US" altLang="zh-CN" sz="2000" b="1" i="1" u="none" strike="noStrike" kern="1200" cap="none" spc="0" normalizeH="0" baseline="0" noProof="0" dirty="0">
              <a:ln>
                <a:noFill/>
              </a:ln>
              <a:solidFill>
                <a:srgbClr val="FFFFFF"/>
              </a:solidFill>
              <a:effectLst/>
              <a:uLnTx/>
              <a:uFillTx/>
              <a:latin typeface="Times New Roman" charset="0"/>
              <a:ea typeface="华文细黑" charset="0"/>
              <a:cs typeface="华文细黑" charset="0"/>
            </a:endParaRPr>
          </a:p>
        </p:txBody>
      </p:sp>
      <p:sp>
        <p:nvSpPr>
          <p:cNvPr id="152603" name="Text Box 27"/>
          <p:cNvSpPr txBox="1">
            <a:spLocks noChangeArrowheads="1"/>
          </p:cNvSpPr>
          <p:nvPr/>
        </p:nvSpPr>
        <p:spPr bwMode="auto">
          <a:xfrm>
            <a:off x="6228184" y="562292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تحرير العبد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(خر 21 : 26 – 27)</a:t>
            </a:r>
            <a:endPar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2604" name="Text Box 28"/>
          <p:cNvSpPr txBox="1">
            <a:spLocks noChangeArrowheads="1"/>
          </p:cNvSpPr>
          <p:nvPr/>
        </p:nvSpPr>
        <p:spPr bwMode="auto">
          <a:xfrm>
            <a:off x="2398713" y="560705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غرامة على السيد (199)</a:t>
            </a:r>
            <a:endParaRPr kumimoji="0" lang="en-US" altLang="zh-CN" sz="2000" b="1" i="1" u="none" strike="noStrike" kern="1200" cap="none" spc="0" normalizeH="0" baseline="0" noProof="0" dirty="0">
              <a:ln>
                <a:noFill/>
              </a:ln>
              <a:solidFill>
                <a:srgbClr val="FFFFFF"/>
              </a:solidFill>
              <a:effectLst/>
              <a:uLnTx/>
              <a:uFillTx/>
              <a:latin typeface="Times New Roman" charset="0"/>
              <a:ea typeface="华文细黑" charset="0"/>
              <a:cs typeface="华文细黑" charset="0"/>
            </a:endParaRPr>
          </a:p>
        </p:txBody>
      </p:sp>
      <p:sp>
        <p:nvSpPr>
          <p:cNvPr id="152605" name="Text Box 29"/>
          <p:cNvSpPr txBox="1">
            <a:spLocks noChangeArrowheads="1"/>
          </p:cNvSpPr>
          <p:nvPr/>
        </p:nvSpPr>
        <p:spPr bwMode="auto">
          <a:xfrm>
            <a:off x="8229600" y="76200"/>
            <a:ext cx="583814"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192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592"/>
                                        </p:tgtEl>
                                        <p:attrNameLst>
                                          <p:attrName>style.visibility</p:attrName>
                                        </p:attrNameLst>
                                      </p:cBhvr>
                                      <p:to>
                                        <p:strVal val="visible"/>
                                      </p:to>
                                    </p:set>
                                    <p:anim calcmode="lin" valueType="num">
                                      <p:cBhvr>
                                        <p:cTn id="7" dur="1000" fill="hold"/>
                                        <p:tgtEl>
                                          <p:spTgt spid="152592"/>
                                        </p:tgtEl>
                                        <p:attrNameLst>
                                          <p:attrName>ppt_w</p:attrName>
                                        </p:attrNameLst>
                                      </p:cBhvr>
                                      <p:tavLst>
                                        <p:tav tm="0">
                                          <p:val>
                                            <p:fltVal val="0"/>
                                          </p:val>
                                        </p:tav>
                                        <p:tav tm="100000">
                                          <p:val>
                                            <p:strVal val="#ppt_w"/>
                                          </p:val>
                                        </p:tav>
                                      </p:tavLst>
                                    </p:anim>
                                    <p:anim calcmode="lin" valueType="num">
                                      <p:cBhvr>
                                        <p:cTn id="8" dur="1000" fill="hold"/>
                                        <p:tgtEl>
                                          <p:spTgt spid="152592"/>
                                        </p:tgtEl>
                                        <p:attrNameLst>
                                          <p:attrName>ppt_h</p:attrName>
                                        </p:attrNameLst>
                                      </p:cBhvr>
                                      <p:tavLst>
                                        <p:tav tm="0">
                                          <p:val>
                                            <p:fltVal val="0"/>
                                          </p:val>
                                        </p:tav>
                                        <p:tav tm="100000">
                                          <p:val>
                                            <p:strVal val="#ppt_h"/>
                                          </p:val>
                                        </p:tav>
                                      </p:tavLst>
                                    </p:anim>
                                    <p:anim calcmode="lin" valueType="num">
                                      <p:cBhvr>
                                        <p:cTn id="9" dur="1000" fill="hold"/>
                                        <p:tgtEl>
                                          <p:spTgt spid="1525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598"/>
                                        </p:tgtEl>
                                        <p:attrNameLst>
                                          <p:attrName>style.visibility</p:attrName>
                                        </p:attrNameLst>
                                      </p:cBhvr>
                                      <p:to>
                                        <p:strVal val="visible"/>
                                      </p:to>
                                    </p:set>
                                    <p:anim calcmode="lin" valueType="num">
                                      <p:cBhvr>
                                        <p:cTn id="15" dur="1000" fill="hold"/>
                                        <p:tgtEl>
                                          <p:spTgt spid="152598"/>
                                        </p:tgtEl>
                                        <p:attrNameLst>
                                          <p:attrName>ppt_w</p:attrName>
                                        </p:attrNameLst>
                                      </p:cBhvr>
                                      <p:tavLst>
                                        <p:tav tm="0">
                                          <p:val>
                                            <p:fltVal val="0"/>
                                          </p:val>
                                        </p:tav>
                                        <p:tav tm="100000">
                                          <p:val>
                                            <p:strVal val="#ppt_w"/>
                                          </p:val>
                                        </p:tav>
                                      </p:tavLst>
                                    </p:anim>
                                    <p:anim calcmode="lin" valueType="num">
                                      <p:cBhvr>
                                        <p:cTn id="16" dur="1000" fill="hold"/>
                                        <p:tgtEl>
                                          <p:spTgt spid="152598"/>
                                        </p:tgtEl>
                                        <p:attrNameLst>
                                          <p:attrName>ppt_h</p:attrName>
                                        </p:attrNameLst>
                                      </p:cBhvr>
                                      <p:tavLst>
                                        <p:tav tm="0">
                                          <p:val>
                                            <p:fltVal val="0"/>
                                          </p:val>
                                        </p:tav>
                                        <p:tav tm="100000">
                                          <p:val>
                                            <p:strVal val="#ppt_h"/>
                                          </p:val>
                                        </p:tav>
                                      </p:tavLst>
                                    </p:anim>
                                    <p:anim calcmode="lin" valueType="num">
                                      <p:cBhvr>
                                        <p:cTn id="17" dur="1000" fill="hold"/>
                                        <p:tgtEl>
                                          <p:spTgt spid="1525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5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597"/>
                                        </p:tgtEl>
                                        <p:attrNameLst>
                                          <p:attrName>style.visibility</p:attrName>
                                        </p:attrNameLst>
                                      </p:cBhvr>
                                      <p:to>
                                        <p:strVal val="visible"/>
                                      </p:to>
                                    </p:set>
                                    <p:anim calcmode="lin" valueType="num">
                                      <p:cBhvr>
                                        <p:cTn id="23" dur="1000" fill="hold"/>
                                        <p:tgtEl>
                                          <p:spTgt spid="152597"/>
                                        </p:tgtEl>
                                        <p:attrNameLst>
                                          <p:attrName>ppt_w</p:attrName>
                                        </p:attrNameLst>
                                      </p:cBhvr>
                                      <p:tavLst>
                                        <p:tav tm="0">
                                          <p:val>
                                            <p:fltVal val="0"/>
                                          </p:val>
                                        </p:tav>
                                        <p:tav tm="100000">
                                          <p:val>
                                            <p:strVal val="#ppt_w"/>
                                          </p:val>
                                        </p:tav>
                                      </p:tavLst>
                                    </p:anim>
                                    <p:anim calcmode="lin" valueType="num">
                                      <p:cBhvr>
                                        <p:cTn id="24" dur="1000" fill="hold"/>
                                        <p:tgtEl>
                                          <p:spTgt spid="152597"/>
                                        </p:tgtEl>
                                        <p:attrNameLst>
                                          <p:attrName>ppt_h</p:attrName>
                                        </p:attrNameLst>
                                      </p:cBhvr>
                                      <p:tavLst>
                                        <p:tav tm="0">
                                          <p:val>
                                            <p:fltVal val="0"/>
                                          </p:val>
                                        </p:tav>
                                        <p:tav tm="100000">
                                          <p:val>
                                            <p:strVal val="#ppt_h"/>
                                          </p:val>
                                        </p:tav>
                                      </p:tavLst>
                                    </p:anim>
                                    <p:anim calcmode="lin" valueType="num">
                                      <p:cBhvr>
                                        <p:cTn id="25" dur="1000" fill="hold"/>
                                        <p:tgtEl>
                                          <p:spTgt spid="1525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5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593"/>
                                        </p:tgtEl>
                                        <p:attrNameLst>
                                          <p:attrName>style.visibility</p:attrName>
                                        </p:attrNameLst>
                                      </p:cBhvr>
                                      <p:to>
                                        <p:strVal val="visible"/>
                                      </p:to>
                                    </p:set>
                                    <p:anim calcmode="lin" valueType="num">
                                      <p:cBhvr>
                                        <p:cTn id="31" dur="1000" fill="hold"/>
                                        <p:tgtEl>
                                          <p:spTgt spid="152593"/>
                                        </p:tgtEl>
                                        <p:attrNameLst>
                                          <p:attrName>ppt_w</p:attrName>
                                        </p:attrNameLst>
                                      </p:cBhvr>
                                      <p:tavLst>
                                        <p:tav tm="0">
                                          <p:val>
                                            <p:fltVal val="0"/>
                                          </p:val>
                                        </p:tav>
                                        <p:tav tm="100000">
                                          <p:val>
                                            <p:strVal val="#ppt_w"/>
                                          </p:val>
                                        </p:tav>
                                      </p:tavLst>
                                    </p:anim>
                                    <p:anim calcmode="lin" valueType="num">
                                      <p:cBhvr>
                                        <p:cTn id="32" dur="1000" fill="hold"/>
                                        <p:tgtEl>
                                          <p:spTgt spid="152593"/>
                                        </p:tgtEl>
                                        <p:attrNameLst>
                                          <p:attrName>ppt_h</p:attrName>
                                        </p:attrNameLst>
                                      </p:cBhvr>
                                      <p:tavLst>
                                        <p:tav tm="0">
                                          <p:val>
                                            <p:fltVal val="0"/>
                                          </p:val>
                                        </p:tav>
                                        <p:tav tm="100000">
                                          <p:val>
                                            <p:strVal val="#ppt_h"/>
                                          </p:val>
                                        </p:tav>
                                      </p:tavLst>
                                    </p:anim>
                                    <p:anim calcmode="lin" valueType="num">
                                      <p:cBhvr>
                                        <p:cTn id="33" dur="1000" fill="hold"/>
                                        <p:tgtEl>
                                          <p:spTgt spid="15259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5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600"/>
                                        </p:tgtEl>
                                        <p:attrNameLst>
                                          <p:attrName>style.visibility</p:attrName>
                                        </p:attrNameLst>
                                      </p:cBhvr>
                                      <p:to>
                                        <p:strVal val="visible"/>
                                      </p:to>
                                    </p:set>
                                    <p:anim calcmode="lin" valueType="num">
                                      <p:cBhvr>
                                        <p:cTn id="39" dur="1000" fill="hold"/>
                                        <p:tgtEl>
                                          <p:spTgt spid="152600"/>
                                        </p:tgtEl>
                                        <p:attrNameLst>
                                          <p:attrName>ppt_w</p:attrName>
                                        </p:attrNameLst>
                                      </p:cBhvr>
                                      <p:tavLst>
                                        <p:tav tm="0">
                                          <p:val>
                                            <p:fltVal val="0"/>
                                          </p:val>
                                        </p:tav>
                                        <p:tav tm="100000">
                                          <p:val>
                                            <p:strVal val="#ppt_w"/>
                                          </p:val>
                                        </p:tav>
                                      </p:tavLst>
                                    </p:anim>
                                    <p:anim calcmode="lin" valueType="num">
                                      <p:cBhvr>
                                        <p:cTn id="40" dur="1000" fill="hold"/>
                                        <p:tgtEl>
                                          <p:spTgt spid="152600"/>
                                        </p:tgtEl>
                                        <p:attrNameLst>
                                          <p:attrName>ppt_h</p:attrName>
                                        </p:attrNameLst>
                                      </p:cBhvr>
                                      <p:tavLst>
                                        <p:tav tm="0">
                                          <p:val>
                                            <p:fltVal val="0"/>
                                          </p:val>
                                        </p:tav>
                                        <p:tav tm="100000">
                                          <p:val>
                                            <p:strVal val="#ppt_h"/>
                                          </p:val>
                                        </p:tav>
                                      </p:tavLst>
                                    </p:anim>
                                    <p:anim calcmode="lin" valueType="num">
                                      <p:cBhvr>
                                        <p:cTn id="41" dur="1000" fill="hold"/>
                                        <p:tgtEl>
                                          <p:spTgt spid="15260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599"/>
                                        </p:tgtEl>
                                        <p:attrNameLst>
                                          <p:attrName>style.visibility</p:attrName>
                                        </p:attrNameLst>
                                      </p:cBhvr>
                                      <p:to>
                                        <p:strVal val="visible"/>
                                      </p:to>
                                    </p:set>
                                    <p:anim calcmode="lin" valueType="num">
                                      <p:cBhvr>
                                        <p:cTn id="47" dur="1000" fill="hold"/>
                                        <p:tgtEl>
                                          <p:spTgt spid="152599"/>
                                        </p:tgtEl>
                                        <p:attrNameLst>
                                          <p:attrName>ppt_w</p:attrName>
                                        </p:attrNameLst>
                                      </p:cBhvr>
                                      <p:tavLst>
                                        <p:tav tm="0">
                                          <p:val>
                                            <p:fltVal val="0"/>
                                          </p:val>
                                        </p:tav>
                                        <p:tav tm="100000">
                                          <p:val>
                                            <p:strVal val="#ppt_w"/>
                                          </p:val>
                                        </p:tav>
                                      </p:tavLst>
                                    </p:anim>
                                    <p:anim calcmode="lin" valueType="num">
                                      <p:cBhvr>
                                        <p:cTn id="48" dur="1000" fill="hold"/>
                                        <p:tgtEl>
                                          <p:spTgt spid="152599"/>
                                        </p:tgtEl>
                                        <p:attrNameLst>
                                          <p:attrName>ppt_h</p:attrName>
                                        </p:attrNameLst>
                                      </p:cBhvr>
                                      <p:tavLst>
                                        <p:tav tm="0">
                                          <p:val>
                                            <p:fltVal val="0"/>
                                          </p:val>
                                        </p:tav>
                                        <p:tav tm="100000">
                                          <p:val>
                                            <p:strVal val="#ppt_h"/>
                                          </p:val>
                                        </p:tav>
                                      </p:tavLst>
                                    </p:anim>
                                    <p:anim calcmode="lin" valueType="num">
                                      <p:cBhvr>
                                        <p:cTn id="49" dur="1000" fill="hold"/>
                                        <p:tgtEl>
                                          <p:spTgt spid="15259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5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594"/>
                                        </p:tgtEl>
                                        <p:attrNameLst>
                                          <p:attrName>style.visibility</p:attrName>
                                        </p:attrNameLst>
                                      </p:cBhvr>
                                      <p:to>
                                        <p:strVal val="visible"/>
                                      </p:to>
                                    </p:set>
                                    <p:anim calcmode="lin" valueType="num">
                                      <p:cBhvr>
                                        <p:cTn id="55" dur="1000" fill="hold"/>
                                        <p:tgtEl>
                                          <p:spTgt spid="152594"/>
                                        </p:tgtEl>
                                        <p:attrNameLst>
                                          <p:attrName>ppt_w</p:attrName>
                                        </p:attrNameLst>
                                      </p:cBhvr>
                                      <p:tavLst>
                                        <p:tav tm="0">
                                          <p:val>
                                            <p:fltVal val="0"/>
                                          </p:val>
                                        </p:tav>
                                        <p:tav tm="100000">
                                          <p:val>
                                            <p:strVal val="#ppt_w"/>
                                          </p:val>
                                        </p:tav>
                                      </p:tavLst>
                                    </p:anim>
                                    <p:anim calcmode="lin" valueType="num">
                                      <p:cBhvr>
                                        <p:cTn id="56" dur="1000" fill="hold"/>
                                        <p:tgtEl>
                                          <p:spTgt spid="152594"/>
                                        </p:tgtEl>
                                        <p:attrNameLst>
                                          <p:attrName>ppt_h</p:attrName>
                                        </p:attrNameLst>
                                      </p:cBhvr>
                                      <p:tavLst>
                                        <p:tav tm="0">
                                          <p:val>
                                            <p:fltVal val="0"/>
                                          </p:val>
                                        </p:tav>
                                        <p:tav tm="100000">
                                          <p:val>
                                            <p:strVal val="#ppt_h"/>
                                          </p:val>
                                        </p:tav>
                                      </p:tavLst>
                                    </p:anim>
                                    <p:anim calcmode="lin" valueType="num">
                                      <p:cBhvr>
                                        <p:cTn id="57" dur="1000" fill="hold"/>
                                        <p:tgtEl>
                                          <p:spTgt spid="15259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5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602"/>
                                        </p:tgtEl>
                                        <p:attrNameLst>
                                          <p:attrName>style.visibility</p:attrName>
                                        </p:attrNameLst>
                                      </p:cBhvr>
                                      <p:to>
                                        <p:strVal val="visible"/>
                                      </p:to>
                                    </p:set>
                                    <p:anim calcmode="lin" valueType="num">
                                      <p:cBhvr>
                                        <p:cTn id="63" dur="1000" fill="hold"/>
                                        <p:tgtEl>
                                          <p:spTgt spid="152602"/>
                                        </p:tgtEl>
                                        <p:attrNameLst>
                                          <p:attrName>ppt_w</p:attrName>
                                        </p:attrNameLst>
                                      </p:cBhvr>
                                      <p:tavLst>
                                        <p:tav tm="0">
                                          <p:val>
                                            <p:fltVal val="0"/>
                                          </p:val>
                                        </p:tav>
                                        <p:tav tm="100000">
                                          <p:val>
                                            <p:strVal val="#ppt_w"/>
                                          </p:val>
                                        </p:tav>
                                      </p:tavLst>
                                    </p:anim>
                                    <p:anim calcmode="lin" valueType="num">
                                      <p:cBhvr>
                                        <p:cTn id="64" dur="1000" fill="hold"/>
                                        <p:tgtEl>
                                          <p:spTgt spid="152602"/>
                                        </p:tgtEl>
                                        <p:attrNameLst>
                                          <p:attrName>ppt_h</p:attrName>
                                        </p:attrNameLst>
                                      </p:cBhvr>
                                      <p:tavLst>
                                        <p:tav tm="0">
                                          <p:val>
                                            <p:fltVal val="0"/>
                                          </p:val>
                                        </p:tav>
                                        <p:tav tm="100000">
                                          <p:val>
                                            <p:strVal val="#ppt_h"/>
                                          </p:val>
                                        </p:tav>
                                      </p:tavLst>
                                    </p:anim>
                                    <p:anim calcmode="lin" valueType="num">
                                      <p:cBhvr>
                                        <p:cTn id="65" dur="1000" fill="hold"/>
                                        <p:tgtEl>
                                          <p:spTgt spid="1526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6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2601"/>
                                        </p:tgtEl>
                                        <p:attrNameLst>
                                          <p:attrName>style.visibility</p:attrName>
                                        </p:attrNameLst>
                                      </p:cBhvr>
                                      <p:to>
                                        <p:strVal val="visible"/>
                                      </p:to>
                                    </p:set>
                                    <p:anim calcmode="lin" valueType="num">
                                      <p:cBhvr>
                                        <p:cTn id="71" dur="1000" fill="hold"/>
                                        <p:tgtEl>
                                          <p:spTgt spid="152601"/>
                                        </p:tgtEl>
                                        <p:attrNameLst>
                                          <p:attrName>ppt_w</p:attrName>
                                        </p:attrNameLst>
                                      </p:cBhvr>
                                      <p:tavLst>
                                        <p:tav tm="0">
                                          <p:val>
                                            <p:fltVal val="0"/>
                                          </p:val>
                                        </p:tav>
                                        <p:tav tm="100000">
                                          <p:val>
                                            <p:strVal val="#ppt_w"/>
                                          </p:val>
                                        </p:tav>
                                      </p:tavLst>
                                    </p:anim>
                                    <p:anim calcmode="lin" valueType="num">
                                      <p:cBhvr>
                                        <p:cTn id="72" dur="1000" fill="hold"/>
                                        <p:tgtEl>
                                          <p:spTgt spid="152601"/>
                                        </p:tgtEl>
                                        <p:attrNameLst>
                                          <p:attrName>ppt_h</p:attrName>
                                        </p:attrNameLst>
                                      </p:cBhvr>
                                      <p:tavLst>
                                        <p:tav tm="0">
                                          <p:val>
                                            <p:fltVal val="0"/>
                                          </p:val>
                                        </p:tav>
                                        <p:tav tm="100000">
                                          <p:val>
                                            <p:strVal val="#ppt_h"/>
                                          </p:val>
                                        </p:tav>
                                      </p:tavLst>
                                    </p:anim>
                                    <p:anim calcmode="lin" valueType="num">
                                      <p:cBhvr>
                                        <p:cTn id="73" dur="1000" fill="hold"/>
                                        <p:tgtEl>
                                          <p:spTgt spid="15260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2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2595"/>
                                        </p:tgtEl>
                                        <p:attrNameLst>
                                          <p:attrName>style.visibility</p:attrName>
                                        </p:attrNameLst>
                                      </p:cBhvr>
                                      <p:to>
                                        <p:strVal val="visible"/>
                                      </p:to>
                                    </p:set>
                                    <p:anim calcmode="lin" valueType="num">
                                      <p:cBhvr>
                                        <p:cTn id="79" dur="1000" fill="hold"/>
                                        <p:tgtEl>
                                          <p:spTgt spid="152595"/>
                                        </p:tgtEl>
                                        <p:attrNameLst>
                                          <p:attrName>ppt_w</p:attrName>
                                        </p:attrNameLst>
                                      </p:cBhvr>
                                      <p:tavLst>
                                        <p:tav tm="0">
                                          <p:val>
                                            <p:fltVal val="0"/>
                                          </p:val>
                                        </p:tav>
                                        <p:tav tm="100000">
                                          <p:val>
                                            <p:strVal val="#ppt_w"/>
                                          </p:val>
                                        </p:tav>
                                      </p:tavLst>
                                    </p:anim>
                                    <p:anim calcmode="lin" valueType="num">
                                      <p:cBhvr>
                                        <p:cTn id="80" dur="1000" fill="hold"/>
                                        <p:tgtEl>
                                          <p:spTgt spid="152595"/>
                                        </p:tgtEl>
                                        <p:attrNameLst>
                                          <p:attrName>ppt_h</p:attrName>
                                        </p:attrNameLst>
                                      </p:cBhvr>
                                      <p:tavLst>
                                        <p:tav tm="0">
                                          <p:val>
                                            <p:fltVal val="0"/>
                                          </p:val>
                                        </p:tav>
                                        <p:tav tm="100000">
                                          <p:val>
                                            <p:strVal val="#ppt_h"/>
                                          </p:val>
                                        </p:tav>
                                      </p:tavLst>
                                    </p:anim>
                                    <p:anim calcmode="lin" valueType="num">
                                      <p:cBhvr>
                                        <p:cTn id="81" dur="1000" fill="hold"/>
                                        <p:tgtEl>
                                          <p:spTgt spid="15259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25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2604"/>
                                        </p:tgtEl>
                                        <p:attrNameLst>
                                          <p:attrName>style.visibility</p:attrName>
                                        </p:attrNameLst>
                                      </p:cBhvr>
                                      <p:to>
                                        <p:strVal val="visible"/>
                                      </p:to>
                                    </p:set>
                                    <p:anim calcmode="lin" valueType="num">
                                      <p:cBhvr>
                                        <p:cTn id="87" dur="1000" fill="hold"/>
                                        <p:tgtEl>
                                          <p:spTgt spid="152604"/>
                                        </p:tgtEl>
                                        <p:attrNameLst>
                                          <p:attrName>ppt_w</p:attrName>
                                        </p:attrNameLst>
                                      </p:cBhvr>
                                      <p:tavLst>
                                        <p:tav tm="0">
                                          <p:val>
                                            <p:fltVal val="0"/>
                                          </p:val>
                                        </p:tav>
                                        <p:tav tm="100000">
                                          <p:val>
                                            <p:strVal val="#ppt_w"/>
                                          </p:val>
                                        </p:tav>
                                      </p:tavLst>
                                    </p:anim>
                                    <p:anim calcmode="lin" valueType="num">
                                      <p:cBhvr>
                                        <p:cTn id="88" dur="1000" fill="hold"/>
                                        <p:tgtEl>
                                          <p:spTgt spid="152604"/>
                                        </p:tgtEl>
                                        <p:attrNameLst>
                                          <p:attrName>ppt_h</p:attrName>
                                        </p:attrNameLst>
                                      </p:cBhvr>
                                      <p:tavLst>
                                        <p:tav tm="0">
                                          <p:val>
                                            <p:fltVal val="0"/>
                                          </p:val>
                                        </p:tav>
                                        <p:tav tm="100000">
                                          <p:val>
                                            <p:strVal val="#ppt_h"/>
                                          </p:val>
                                        </p:tav>
                                      </p:tavLst>
                                    </p:anim>
                                    <p:anim calcmode="lin" valueType="num">
                                      <p:cBhvr>
                                        <p:cTn id="89" dur="1000" fill="hold"/>
                                        <p:tgtEl>
                                          <p:spTgt spid="15260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26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2603"/>
                                        </p:tgtEl>
                                        <p:attrNameLst>
                                          <p:attrName>style.visibility</p:attrName>
                                        </p:attrNameLst>
                                      </p:cBhvr>
                                      <p:to>
                                        <p:strVal val="visible"/>
                                      </p:to>
                                    </p:set>
                                    <p:anim calcmode="lin" valueType="num">
                                      <p:cBhvr>
                                        <p:cTn id="95" dur="1000" fill="hold"/>
                                        <p:tgtEl>
                                          <p:spTgt spid="152603"/>
                                        </p:tgtEl>
                                        <p:attrNameLst>
                                          <p:attrName>ppt_w</p:attrName>
                                        </p:attrNameLst>
                                      </p:cBhvr>
                                      <p:tavLst>
                                        <p:tav tm="0">
                                          <p:val>
                                            <p:fltVal val="0"/>
                                          </p:val>
                                        </p:tav>
                                        <p:tav tm="100000">
                                          <p:val>
                                            <p:strVal val="#ppt_w"/>
                                          </p:val>
                                        </p:tav>
                                      </p:tavLst>
                                    </p:anim>
                                    <p:anim calcmode="lin" valueType="num">
                                      <p:cBhvr>
                                        <p:cTn id="96" dur="1000" fill="hold"/>
                                        <p:tgtEl>
                                          <p:spTgt spid="152603"/>
                                        </p:tgtEl>
                                        <p:attrNameLst>
                                          <p:attrName>ppt_h</p:attrName>
                                        </p:attrNameLst>
                                      </p:cBhvr>
                                      <p:tavLst>
                                        <p:tav tm="0">
                                          <p:val>
                                            <p:fltVal val="0"/>
                                          </p:val>
                                        </p:tav>
                                        <p:tav tm="100000">
                                          <p:val>
                                            <p:strVal val="#ppt_h"/>
                                          </p:val>
                                        </p:tav>
                                      </p:tavLst>
                                    </p:anim>
                                    <p:anim calcmode="lin" valueType="num">
                                      <p:cBhvr>
                                        <p:cTn id="97" dur="1000" fill="hold"/>
                                        <p:tgtEl>
                                          <p:spTgt spid="152603"/>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2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2" grpId="0"/>
      <p:bldP spid="152593" grpId="0"/>
      <p:bldP spid="152594" grpId="0"/>
      <p:bldP spid="152595" grpId="0"/>
      <p:bldP spid="152597" grpId="0"/>
      <p:bldP spid="152598" grpId="0"/>
      <p:bldP spid="152599" grpId="0"/>
      <p:bldP spid="152600" grpId="0"/>
      <p:bldP spid="152601" grpId="0"/>
      <p:bldP spid="152602" grpId="0"/>
      <p:bldP spid="152603" grpId="0"/>
      <p:bldP spid="15260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3"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62" name="Picture 21"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473325" y="0"/>
            <a:ext cx="3775075" cy="6858000"/>
          </a:xfrm>
          <a:prstGeom prst="rect">
            <a:avLst/>
          </a:prstGeom>
          <a:noFill/>
          <a:ln w="762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156694" name="Text Box 22"/>
          <p:cNvSpPr txBox="1">
            <a:spLocks noChangeArrowheads="1"/>
          </p:cNvSpPr>
          <p:nvPr/>
        </p:nvSpPr>
        <p:spPr bwMode="auto">
          <a:xfrm>
            <a:off x="8224838" y="76200"/>
            <a:ext cx="583814"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192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6676" name="Text Box 4"/>
          <p:cNvSpPr txBox="1">
            <a:spLocks noChangeArrowheads="1"/>
          </p:cNvSpPr>
          <p:nvPr/>
        </p:nvSpPr>
        <p:spPr bwMode="auto">
          <a:xfrm>
            <a:off x="6400800" y="129540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موسى</a:t>
            </a:r>
            <a:endParaRPr kumimoji="0" lang="en-US" sz="24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77" name="Rectangle 5"/>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ea typeface="ＭＳ Ｐゴシック" charset="0"/>
                <a:cs typeface="ＭＳ Ｐゴシック" charset="0"/>
              </a:rPr>
              <a:t>القوانين اليهودية أكثر عدلاً</a:t>
            </a:r>
            <a:endParaRPr lang="en-US" sz="3600" dirty="0">
              <a:ea typeface="ＭＳ Ｐゴシック" charset="0"/>
              <a:cs typeface="ＭＳ Ｐゴシック" charset="0"/>
            </a:endParaRPr>
          </a:p>
        </p:txBody>
      </p:sp>
      <p:sp>
        <p:nvSpPr>
          <p:cNvPr id="156678" name="Text Box 6"/>
          <p:cNvSpPr txBox="1">
            <a:spLocks noChangeArrowheads="1"/>
          </p:cNvSpPr>
          <p:nvPr/>
        </p:nvSpPr>
        <p:spPr bwMode="auto">
          <a:xfrm>
            <a:off x="2438400" y="1279525"/>
            <a:ext cx="3733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حمورابي</a:t>
            </a:r>
            <a:endParaRPr kumimoji="0" lang="en-US" sz="24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0" name="Text Box 8"/>
          <p:cNvSpPr txBox="1">
            <a:spLocks noChangeArrowheads="1"/>
          </p:cNvSpPr>
          <p:nvPr/>
        </p:nvSpPr>
        <p:spPr bwMode="auto">
          <a:xfrm>
            <a:off x="41176" y="1279525"/>
            <a:ext cx="235594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العقوبة</a:t>
            </a:r>
            <a:endParaRPr kumimoji="0" lang="en-US" sz="24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1" name="Text Box 9"/>
          <p:cNvSpPr txBox="1">
            <a:spLocks noChangeArrowheads="1"/>
          </p:cNvSpPr>
          <p:nvPr/>
        </p:nvSpPr>
        <p:spPr bwMode="auto">
          <a:xfrm>
            <a:off x="117376" y="1981200"/>
            <a:ext cx="235594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جرح رجل غني</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2" name="Text Box 10"/>
          <p:cNvSpPr txBox="1">
            <a:spLocks noChangeArrowheads="1"/>
          </p:cNvSpPr>
          <p:nvPr/>
        </p:nvSpPr>
        <p:spPr bwMode="auto">
          <a:xfrm>
            <a:off x="41176" y="3124200"/>
            <a:ext cx="235594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جرح رجل فقير</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3" name="Text Box 11"/>
          <p:cNvSpPr txBox="1">
            <a:spLocks noChangeArrowheads="1"/>
          </p:cNvSpPr>
          <p:nvPr/>
        </p:nvSpPr>
        <p:spPr bwMode="auto">
          <a:xfrm>
            <a:off x="41176" y="4267200"/>
            <a:ext cx="235594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قتل ابنة رجل غني</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4" name="Text Box 12"/>
          <p:cNvSpPr txBox="1">
            <a:spLocks noChangeArrowheads="1"/>
          </p:cNvSpPr>
          <p:nvPr/>
        </p:nvSpPr>
        <p:spPr bwMode="auto">
          <a:xfrm>
            <a:off x="41176" y="5591175"/>
            <a:ext cx="235594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جرح عبد</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5" name="Text Box 13"/>
          <p:cNvSpPr txBox="1">
            <a:spLocks noChangeArrowheads="1"/>
          </p:cNvSpPr>
          <p:nvPr/>
        </p:nvSpPr>
        <p:spPr bwMode="auto">
          <a:xfrm>
            <a:off x="6403975" y="1997075"/>
            <a:ext cx="27400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الجارح ينال نفس الجرح</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6" name="Text Box 14"/>
          <p:cNvSpPr txBox="1">
            <a:spLocks noChangeArrowheads="1"/>
          </p:cNvSpPr>
          <p:nvPr/>
        </p:nvSpPr>
        <p:spPr bwMode="auto">
          <a:xfrm>
            <a:off x="2365375" y="1981200"/>
            <a:ext cx="39592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مثل العهد القديم</a:t>
            </a:r>
            <a:endParaRPr kumimoji="0" lang="en-US" sz="2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(196 - 197</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华文细黑" pitchFamily="-112" charset="-122"/>
                <a:cs typeface="华文细黑" pitchFamily="-112" charset="-122"/>
              </a:rPr>
              <a:t>)</a:t>
            </a:r>
          </a:p>
        </p:txBody>
      </p:sp>
      <p:sp>
        <p:nvSpPr>
          <p:cNvPr id="156687" name="Text Box 15"/>
          <p:cNvSpPr txBox="1">
            <a:spLocks noChangeArrowheads="1"/>
          </p:cNvSpPr>
          <p:nvPr/>
        </p:nvSpPr>
        <p:spPr bwMode="auto">
          <a:xfrm>
            <a:off x="6327775" y="3140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الجارح ينال نفس الجرح</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88" name="Text Box 16"/>
          <p:cNvSpPr txBox="1">
            <a:spLocks noChangeArrowheads="1"/>
          </p:cNvSpPr>
          <p:nvPr/>
        </p:nvSpPr>
        <p:spPr bwMode="auto">
          <a:xfrm>
            <a:off x="2365374" y="3124200"/>
            <a:ext cx="388302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يغرم بمنا من الفضة (198)</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华文细黑" pitchFamily="-112" charset="-122"/>
              <a:cs typeface="华文细黑" pitchFamily="-112" charset="-122"/>
            </a:endParaRPr>
          </a:p>
        </p:txBody>
      </p:sp>
      <p:sp>
        <p:nvSpPr>
          <p:cNvPr id="156689" name="Text Box 17"/>
          <p:cNvSpPr txBox="1">
            <a:spLocks noChangeArrowheads="1"/>
          </p:cNvSpPr>
          <p:nvPr/>
        </p:nvSpPr>
        <p:spPr bwMode="auto">
          <a:xfrm>
            <a:off x="6327775" y="4283075"/>
            <a:ext cx="2819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لا تمييز بين الطبقات</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6690" name="Text Box 18"/>
          <p:cNvSpPr txBox="1">
            <a:spLocks noChangeArrowheads="1"/>
          </p:cNvSpPr>
          <p:nvPr/>
        </p:nvSpPr>
        <p:spPr bwMode="auto">
          <a:xfrm>
            <a:off x="2365375" y="4267200"/>
            <a:ext cx="388302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قتل ابنة القاتل (209)</a:t>
            </a:r>
            <a:endParaRPr kumimoji="0" lang="en-US" altLang="zh-CN" sz="2000" b="1" i="1" u="none" strike="noStrike" kern="1200" cap="none" spc="0" normalizeH="0" baseline="0" noProof="0" dirty="0">
              <a:ln>
                <a:noFill/>
              </a:ln>
              <a:solidFill>
                <a:srgbClr val="FFFFFF"/>
              </a:solidFill>
              <a:effectLst/>
              <a:uLnTx/>
              <a:uFillTx/>
              <a:latin typeface="Times New Roman" charset="0"/>
              <a:ea typeface="华文细黑" charset="0"/>
              <a:cs typeface="华文细黑" charset="0"/>
            </a:endParaRPr>
          </a:p>
        </p:txBody>
      </p:sp>
      <p:sp>
        <p:nvSpPr>
          <p:cNvPr id="156691" name="Text Box 19"/>
          <p:cNvSpPr txBox="1">
            <a:spLocks noChangeArrowheads="1"/>
          </p:cNvSpPr>
          <p:nvPr/>
        </p:nvSpPr>
        <p:spPr bwMode="auto">
          <a:xfrm>
            <a:off x="6324600" y="5622925"/>
            <a:ext cx="2819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لا تمييز بين الطبقات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56692" name="Text Box 20"/>
          <p:cNvSpPr txBox="1">
            <a:spLocks noChangeArrowheads="1"/>
          </p:cNvSpPr>
          <p:nvPr/>
        </p:nvSpPr>
        <p:spPr bwMode="auto">
          <a:xfrm>
            <a:off x="2362200" y="5607050"/>
            <a:ext cx="3959225" cy="126188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غرامة 5 شواقل فضة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211, 213</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华文细黑" charset="0"/>
                <a:cs typeface="华文细黑" charset="0"/>
              </a:rPr>
              <a:t>)</a:t>
            </a:r>
            <a:endParaRPr kumimoji="0" lang="en-US" altLang="zh-CN" sz="2000" b="1" i="1" u="none" strike="noStrike" kern="1200" cap="none" spc="0" normalizeH="0" baseline="0" noProof="0" dirty="0">
              <a:ln>
                <a:noFill/>
              </a:ln>
              <a:solidFill>
                <a:srgbClr val="FFFFFF"/>
              </a:solidFill>
              <a:effectLst/>
              <a:uLnTx/>
              <a:uFillTx/>
              <a:latin typeface="Times New Roman" charset="0"/>
              <a:ea typeface="华文细黑" charset="0"/>
              <a:cs typeface="华文细黑"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1" u="none" strike="noStrike" kern="1200" cap="none" spc="0" normalizeH="0" baseline="0" noProof="0" dirty="0">
              <a:ln>
                <a:noFill/>
              </a:ln>
              <a:solidFill>
                <a:srgbClr val="FFFFFF"/>
              </a:solidFill>
              <a:effectLst/>
              <a:uLnTx/>
              <a:uFillTx/>
              <a:latin typeface="Times New Roman" charset="0"/>
              <a:ea typeface="华文细黑" charset="0"/>
              <a:cs typeface="华文细黑"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6681"/>
                                        </p:tgtEl>
                                        <p:attrNameLst>
                                          <p:attrName>style.visibility</p:attrName>
                                        </p:attrNameLst>
                                      </p:cBhvr>
                                      <p:to>
                                        <p:strVal val="visible"/>
                                      </p:to>
                                    </p:set>
                                    <p:anim calcmode="lin" valueType="num">
                                      <p:cBhvr>
                                        <p:cTn id="7" dur="1000" fill="hold"/>
                                        <p:tgtEl>
                                          <p:spTgt spid="156681"/>
                                        </p:tgtEl>
                                        <p:attrNameLst>
                                          <p:attrName>ppt_w</p:attrName>
                                        </p:attrNameLst>
                                      </p:cBhvr>
                                      <p:tavLst>
                                        <p:tav tm="0">
                                          <p:val>
                                            <p:fltVal val="0"/>
                                          </p:val>
                                        </p:tav>
                                        <p:tav tm="100000">
                                          <p:val>
                                            <p:strVal val="#ppt_w"/>
                                          </p:val>
                                        </p:tav>
                                      </p:tavLst>
                                    </p:anim>
                                    <p:anim calcmode="lin" valueType="num">
                                      <p:cBhvr>
                                        <p:cTn id="8" dur="1000" fill="hold"/>
                                        <p:tgtEl>
                                          <p:spTgt spid="156681"/>
                                        </p:tgtEl>
                                        <p:attrNameLst>
                                          <p:attrName>ppt_h</p:attrName>
                                        </p:attrNameLst>
                                      </p:cBhvr>
                                      <p:tavLst>
                                        <p:tav tm="0">
                                          <p:val>
                                            <p:fltVal val="0"/>
                                          </p:val>
                                        </p:tav>
                                        <p:tav tm="100000">
                                          <p:val>
                                            <p:strVal val="#ppt_h"/>
                                          </p:val>
                                        </p:tav>
                                      </p:tavLst>
                                    </p:anim>
                                    <p:anim calcmode="lin" valueType="num">
                                      <p:cBhvr>
                                        <p:cTn id="9" dur="1000" fill="hold"/>
                                        <p:tgtEl>
                                          <p:spTgt spid="15668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6686"/>
                                        </p:tgtEl>
                                        <p:attrNameLst>
                                          <p:attrName>style.visibility</p:attrName>
                                        </p:attrNameLst>
                                      </p:cBhvr>
                                      <p:to>
                                        <p:strVal val="visible"/>
                                      </p:to>
                                    </p:set>
                                    <p:anim calcmode="lin" valueType="num">
                                      <p:cBhvr>
                                        <p:cTn id="15" dur="1000" fill="hold"/>
                                        <p:tgtEl>
                                          <p:spTgt spid="156686"/>
                                        </p:tgtEl>
                                        <p:attrNameLst>
                                          <p:attrName>ppt_w</p:attrName>
                                        </p:attrNameLst>
                                      </p:cBhvr>
                                      <p:tavLst>
                                        <p:tav tm="0">
                                          <p:val>
                                            <p:fltVal val="0"/>
                                          </p:val>
                                        </p:tav>
                                        <p:tav tm="100000">
                                          <p:val>
                                            <p:strVal val="#ppt_w"/>
                                          </p:val>
                                        </p:tav>
                                      </p:tavLst>
                                    </p:anim>
                                    <p:anim calcmode="lin" valueType="num">
                                      <p:cBhvr>
                                        <p:cTn id="16" dur="1000" fill="hold"/>
                                        <p:tgtEl>
                                          <p:spTgt spid="156686"/>
                                        </p:tgtEl>
                                        <p:attrNameLst>
                                          <p:attrName>ppt_h</p:attrName>
                                        </p:attrNameLst>
                                      </p:cBhvr>
                                      <p:tavLst>
                                        <p:tav tm="0">
                                          <p:val>
                                            <p:fltVal val="0"/>
                                          </p:val>
                                        </p:tav>
                                        <p:tav tm="100000">
                                          <p:val>
                                            <p:strVal val="#ppt_h"/>
                                          </p:val>
                                        </p:tav>
                                      </p:tavLst>
                                    </p:anim>
                                    <p:anim calcmode="lin" valueType="num">
                                      <p:cBhvr>
                                        <p:cTn id="17" dur="1000" fill="hold"/>
                                        <p:tgtEl>
                                          <p:spTgt spid="1566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66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6685"/>
                                        </p:tgtEl>
                                        <p:attrNameLst>
                                          <p:attrName>style.visibility</p:attrName>
                                        </p:attrNameLst>
                                      </p:cBhvr>
                                      <p:to>
                                        <p:strVal val="visible"/>
                                      </p:to>
                                    </p:set>
                                    <p:anim calcmode="lin" valueType="num">
                                      <p:cBhvr>
                                        <p:cTn id="23" dur="1000" fill="hold"/>
                                        <p:tgtEl>
                                          <p:spTgt spid="156685"/>
                                        </p:tgtEl>
                                        <p:attrNameLst>
                                          <p:attrName>ppt_w</p:attrName>
                                        </p:attrNameLst>
                                      </p:cBhvr>
                                      <p:tavLst>
                                        <p:tav tm="0">
                                          <p:val>
                                            <p:fltVal val="0"/>
                                          </p:val>
                                        </p:tav>
                                        <p:tav tm="100000">
                                          <p:val>
                                            <p:strVal val="#ppt_w"/>
                                          </p:val>
                                        </p:tav>
                                      </p:tavLst>
                                    </p:anim>
                                    <p:anim calcmode="lin" valueType="num">
                                      <p:cBhvr>
                                        <p:cTn id="24" dur="1000" fill="hold"/>
                                        <p:tgtEl>
                                          <p:spTgt spid="156685"/>
                                        </p:tgtEl>
                                        <p:attrNameLst>
                                          <p:attrName>ppt_h</p:attrName>
                                        </p:attrNameLst>
                                      </p:cBhvr>
                                      <p:tavLst>
                                        <p:tav tm="0">
                                          <p:val>
                                            <p:fltVal val="0"/>
                                          </p:val>
                                        </p:tav>
                                        <p:tav tm="100000">
                                          <p:val>
                                            <p:strVal val="#ppt_h"/>
                                          </p:val>
                                        </p:tav>
                                      </p:tavLst>
                                    </p:anim>
                                    <p:anim calcmode="lin" valueType="num">
                                      <p:cBhvr>
                                        <p:cTn id="25" dur="1000" fill="hold"/>
                                        <p:tgtEl>
                                          <p:spTgt spid="15668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66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6682"/>
                                        </p:tgtEl>
                                        <p:attrNameLst>
                                          <p:attrName>style.visibility</p:attrName>
                                        </p:attrNameLst>
                                      </p:cBhvr>
                                      <p:to>
                                        <p:strVal val="visible"/>
                                      </p:to>
                                    </p:set>
                                    <p:anim calcmode="lin" valueType="num">
                                      <p:cBhvr>
                                        <p:cTn id="31" dur="1000" fill="hold"/>
                                        <p:tgtEl>
                                          <p:spTgt spid="156682"/>
                                        </p:tgtEl>
                                        <p:attrNameLst>
                                          <p:attrName>ppt_w</p:attrName>
                                        </p:attrNameLst>
                                      </p:cBhvr>
                                      <p:tavLst>
                                        <p:tav tm="0">
                                          <p:val>
                                            <p:fltVal val="0"/>
                                          </p:val>
                                        </p:tav>
                                        <p:tav tm="100000">
                                          <p:val>
                                            <p:strVal val="#ppt_w"/>
                                          </p:val>
                                        </p:tav>
                                      </p:tavLst>
                                    </p:anim>
                                    <p:anim calcmode="lin" valueType="num">
                                      <p:cBhvr>
                                        <p:cTn id="32" dur="1000" fill="hold"/>
                                        <p:tgtEl>
                                          <p:spTgt spid="156682"/>
                                        </p:tgtEl>
                                        <p:attrNameLst>
                                          <p:attrName>ppt_h</p:attrName>
                                        </p:attrNameLst>
                                      </p:cBhvr>
                                      <p:tavLst>
                                        <p:tav tm="0">
                                          <p:val>
                                            <p:fltVal val="0"/>
                                          </p:val>
                                        </p:tav>
                                        <p:tav tm="100000">
                                          <p:val>
                                            <p:strVal val="#ppt_h"/>
                                          </p:val>
                                        </p:tav>
                                      </p:tavLst>
                                    </p:anim>
                                    <p:anim calcmode="lin" valueType="num">
                                      <p:cBhvr>
                                        <p:cTn id="33" dur="1000" fill="hold"/>
                                        <p:tgtEl>
                                          <p:spTgt spid="15668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66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6688"/>
                                        </p:tgtEl>
                                        <p:attrNameLst>
                                          <p:attrName>style.visibility</p:attrName>
                                        </p:attrNameLst>
                                      </p:cBhvr>
                                      <p:to>
                                        <p:strVal val="visible"/>
                                      </p:to>
                                    </p:set>
                                    <p:anim calcmode="lin" valueType="num">
                                      <p:cBhvr>
                                        <p:cTn id="39" dur="1000" fill="hold"/>
                                        <p:tgtEl>
                                          <p:spTgt spid="156688"/>
                                        </p:tgtEl>
                                        <p:attrNameLst>
                                          <p:attrName>ppt_w</p:attrName>
                                        </p:attrNameLst>
                                      </p:cBhvr>
                                      <p:tavLst>
                                        <p:tav tm="0">
                                          <p:val>
                                            <p:fltVal val="0"/>
                                          </p:val>
                                        </p:tav>
                                        <p:tav tm="100000">
                                          <p:val>
                                            <p:strVal val="#ppt_w"/>
                                          </p:val>
                                        </p:tav>
                                      </p:tavLst>
                                    </p:anim>
                                    <p:anim calcmode="lin" valueType="num">
                                      <p:cBhvr>
                                        <p:cTn id="40" dur="1000" fill="hold"/>
                                        <p:tgtEl>
                                          <p:spTgt spid="156688"/>
                                        </p:tgtEl>
                                        <p:attrNameLst>
                                          <p:attrName>ppt_h</p:attrName>
                                        </p:attrNameLst>
                                      </p:cBhvr>
                                      <p:tavLst>
                                        <p:tav tm="0">
                                          <p:val>
                                            <p:fltVal val="0"/>
                                          </p:val>
                                        </p:tav>
                                        <p:tav tm="100000">
                                          <p:val>
                                            <p:strVal val="#ppt_h"/>
                                          </p:val>
                                        </p:tav>
                                      </p:tavLst>
                                    </p:anim>
                                    <p:anim calcmode="lin" valueType="num">
                                      <p:cBhvr>
                                        <p:cTn id="41" dur="1000" fill="hold"/>
                                        <p:tgtEl>
                                          <p:spTgt spid="15668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66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6687"/>
                                        </p:tgtEl>
                                        <p:attrNameLst>
                                          <p:attrName>style.visibility</p:attrName>
                                        </p:attrNameLst>
                                      </p:cBhvr>
                                      <p:to>
                                        <p:strVal val="visible"/>
                                      </p:to>
                                    </p:set>
                                    <p:anim calcmode="lin" valueType="num">
                                      <p:cBhvr>
                                        <p:cTn id="47" dur="1000" fill="hold"/>
                                        <p:tgtEl>
                                          <p:spTgt spid="156687"/>
                                        </p:tgtEl>
                                        <p:attrNameLst>
                                          <p:attrName>ppt_w</p:attrName>
                                        </p:attrNameLst>
                                      </p:cBhvr>
                                      <p:tavLst>
                                        <p:tav tm="0">
                                          <p:val>
                                            <p:fltVal val="0"/>
                                          </p:val>
                                        </p:tav>
                                        <p:tav tm="100000">
                                          <p:val>
                                            <p:strVal val="#ppt_w"/>
                                          </p:val>
                                        </p:tav>
                                      </p:tavLst>
                                    </p:anim>
                                    <p:anim calcmode="lin" valueType="num">
                                      <p:cBhvr>
                                        <p:cTn id="48" dur="1000" fill="hold"/>
                                        <p:tgtEl>
                                          <p:spTgt spid="156687"/>
                                        </p:tgtEl>
                                        <p:attrNameLst>
                                          <p:attrName>ppt_h</p:attrName>
                                        </p:attrNameLst>
                                      </p:cBhvr>
                                      <p:tavLst>
                                        <p:tav tm="0">
                                          <p:val>
                                            <p:fltVal val="0"/>
                                          </p:val>
                                        </p:tav>
                                        <p:tav tm="100000">
                                          <p:val>
                                            <p:strVal val="#ppt_h"/>
                                          </p:val>
                                        </p:tav>
                                      </p:tavLst>
                                    </p:anim>
                                    <p:anim calcmode="lin" valueType="num">
                                      <p:cBhvr>
                                        <p:cTn id="49" dur="1000" fill="hold"/>
                                        <p:tgtEl>
                                          <p:spTgt spid="15668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66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6683"/>
                                        </p:tgtEl>
                                        <p:attrNameLst>
                                          <p:attrName>style.visibility</p:attrName>
                                        </p:attrNameLst>
                                      </p:cBhvr>
                                      <p:to>
                                        <p:strVal val="visible"/>
                                      </p:to>
                                    </p:set>
                                    <p:anim calcmode="lin" valueType="num">
                                      <p:cBhvr>
                                        <p:cTn id="55" dur="1000" fill="hold"/>
                                        <p:tgtEl>
                                          <p:spTgt spid="156683"/>
                                        </p:tgtEl>
                                        <p:attrNameLst>
                                          <p:attrName>ppt_w</p:attrName>
                                        </p:attrNameLst>
                                      </p:cBhvr>
                                      <p:tavLst>
                                        <p:tav tm="0">
                                          <p:val>
                                            <p:fltVal val="0"/>
                                          </p:val>
                                        </p:tav>
                                        <p:tav tm="100000">
                                          <p:val>
                                            <p:strVal val="#ppt_w"/>
                                          </p:val>
                                        </p:tav>
                                      </p:tavLst>
                                    </p:anim>
                                    <p:anim calcmode="lin" valueType="num">
                                      <p:cBhvr>
                                        <p:cTn id="56" dur="1000" fill="hold"/>
                                        <p:tgtEl>
                                          <p:spTgt spid="156683"/>
                                        </p:tgtEl>
                                        <p:attrNameLst>
                                          <p:attrName>ppt_h</p:attrName>
                                        </p:attrNameLst>
                                      </p:cBhvr>
                                      <p:tavLst>
                                        <p:tav tm="0">
                                          <p:val>
                                            <p:fltVal val="0"/>
                                          </p:val>
                                        </p:tav>
                                        <p:tav tm="100000">
                                          <p:val>
                                            <p:strVal val="#ppt_h"/>
                                          </p:val>
                                        </p:tav>
                                      </p:tavLst>
                                    </p:anim>
                                    <p:anim calcmode="lin" valueType="num">
                                      <p:cBhvr>
                                        <p:cTn id="57" dur="1000" fill="hold"/>
                                        <p:tgtEl>
                                          <p:spTgt spid="15668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66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6690"/>
                                        </p:tgtEl>
                                        <p:attrNameLst>
                                          <p:attrName>style.visibility</p:attrName>
                                        </p:attrNameLst>
                                      </p:cBhvr>
                                      <p:to>
                                        <p:strVal val="visible"/>
                                      </p:to>
                                    </p:set>
                                    <p:anim calcmode="lin" valueType="num">
                                      <p:cBhvr>
                                        <p:cTn id="63" dur="1000" fill="hold"/>
                                        <p:tgtEl>
                                          <p:spTgt spid="156690"/>
                                        </p:tgtEl>
                                        <p:attrNameLst>
                                          <p:attrName>ppt_w</p:attrName>
                                        </p:attrNameLst>
                                      </p:cBhvr>
                                      <p:tavLst>
                                        <p:tav tm="0">
                                          <p:val>
                                            <p:fltVal val="0"/>
                                          </p:val>
                                        </p:tav>
                                        <p:tav tm="100000">
                                          <p:val>
                                            <p:strVal val="#ppt_w"/>
                                          </p:val>
                                        </p:tav>
                                      </p:tavLst>
                                    </p:anim>
                                    <p:anim calcmode="lin" valueType="num">
                                      <p:cBhvr>
                                        <p:cTn id="64" dur="1000" fill="hold"/>
                                        <p:tgtEl>
                                          <p:spTgt spid="156690"/>
                                        </p:tgtEl>
                                        <p:attrNameLst>
                                          <p:attrName>ppt_h</p:attrName>
                                        </p:attrNameLst>
                                      </p:cBhvr>
                                      <p:tavLst>
                                        <p:tav tm="0">
                                          <p:val>
                                            <p:fltVal val="0"/>
                                          </p:val>
                                        </p:tav>
                                        <p:tav tm="100000">
                                          <p:val>
                                            <p:strVal val="#ppt_h"/>
                                          </p:val>
                                        </p:tav>
                                      </p:tavLst>
                                    </p:anim>
                                    <p:anim calcmode="lin" valueType="num">
                                      <p:cBhvr>
                                        <p:cTn id="65" dur="1000" fill="hold"/>
                                        <p:tgtEl>
                                          <p:spTgt spid="15669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66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6689"/>
                                        </p:tgtEl>
                                        <p:attrNameLst>
                                          <p:attrName>style.visibility</p:attrName>
                                        </p:attrNameLst>
                                      </p:cBhvr>
                                      <p:to>
                                        <p:strVal val="visible"/>
                                      </p:to>
                                    </p:set>
                                    <p:anim calcmode="lin" valueType="num">
                                      <p:cBhvr>
                                        <p:cTn id="71" dur="1000" fill="hold"/>
                                        <p:tgtEl>
                                          <p:spTgt spid="156689"/>
                                        </p:tgtEl>
                                        <p:attrNameLst>
                                          <p:attrName>ppt_w</p:attrName>
                                        </p:attrNameLst>
                                      </p:cBhvr>
                                      <p:tavLst>
                                        <p:tav tm="0">
                                          <p:val>
                                            <p:fltVal val="0"/>
                                          </p:val>
                                        </p:tav>
                                        <p:tav tm="100000">
                                          <p:val>
                                            <p:strVal val="#ppt_w"/>
                                          </p:val>
                                        </p:tav>
                                      </p:tavLst>
                                    </p:anim>
                                    <p:anim calcmode="lin" valueType="num">
                                      <p:cBhvr>
                                        <p:cTn id="72" dur="1000" fill="hold"/>
                                        <p:tgtEl>
                                          <p:spTgt spid="156689"/>
                                        </p:tgtEl>
                                        <p:attrNameLst>
                                          <p:attrName>ppt_h</p:attrName>
                                        </p:attrNameLst>
                                      </p:cBhvr>
                                      <p:tavLst>
                                        <p:tav tm="0">
                                          <p:val>
                                            <p:fltVal val="0"/>
                                          </p:val>
                                        </p:tav>
                                        <p:tav tm="100000">
                                          <p:val>
                                            <p:strVal val="#ppt_h"/>
                                          </p:val>
                                        </p:tav>
                                      </p:tavLst>
                                    </p:anim>
                                    <p:anim calcmode="lin" valueType="num">
                                      <p:cBhvr>
                                        <p:cTn id="73" dur="1000" fill="hold"/>
                                        <p:tgtEl>
                                          <p:spTgt spid="15668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66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6684"/>
                                        </p:tgtEl>
                                        <p:attrNameLst>
                                          <p:attrName>style.visibility</p:attrName>
                                        </p:attrNameLst>
                                      </p:cBhvr>
                                      <p:to>
                                        <p:strVal val="visible"/>
                                      </p:to>
                                    </p:set>
                                    <p:anim calcmode="lin" valueType="num">
                                      <p:cBhvr>
                                        <p:cTn id="79" dur="1000" fill="hold"/>
                                        <p:tgtEl>
                                          <p:spTgt spid="156684"/>
                                        </p:tgtEl>
                                        <p:attrNameLst>
                                          <p:attrName>ppt_w</p:attrName>
                                        </p:attrNameLst>
                                      </p:cBhvr>
                                      <p:tavLst>
                                        <p:tav tm="0">
                                          <p:val>
                                            <p:fltVal val="0"/>
                                          </p:val>
                                        </p:tav>
                                        <p:tav tm="100000">
                                          <p:val>
                                            <p:strVal val="#ppt_w"/>
                                          </p:val>
                                        </p:tav>
                                      </p:tavLst>
                                    </p:anim>
                                    <p:anim calcmode="lin" valueType="num">
                                      <p:cBhvr>
                                        <p:cTn id="80" dur="1000" fill="hold"/>
                                        <p:tgtEl>
                                          <p:spTgt spid="156684"/>
                                        </p:tgtEl>
                                        <p:attrNameLst>
                                          <p:attrName>ppt_h</p:attrName>
                                        </p:attrNameLst>
                                      </p:cBhvr>
                                      <p:tavLst>
                                        <p:tav tm="0">
                                          <p:val>
                                            <p:fltVal val="0"/>
                                          </p:val>
                                        </p:tav>
                                        <p:tav tm="100000">
                                          <p:val>
                                            <p:strVal val="#ppt_h"/>
                                          </p:val>
                                        </p:tav>
                                      </p:tavLst>
                                    </p:anim>
                                    <p:anim calcmode="lin" valueType="num">
                                      <p:cBhvr>
                                        <p:cTn id="81" dur="1000" fill="hold"/>
                                        <p:tgtEl>
                                          <p:spTgt spid="15668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66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6692"/>
                                        </p:tgtEl>
                                        <p:attrNameLst>
                                          <p:attrName>style.visibility</p:attrName>
                                        </p:attrNameLst>
                                      </p:cBhvr>
                                      <p:to>
                                        <p:strVal val="visible"/>
                                      </p:to>
                                    </p:set>
                                    <p:anim calcmode="lin" valueType="num">
                                      <p:cBhvr>
                                        <p:cTn id="87" dur="1000" fill="hold"/>
                                        <p:tgtEl>
                                          <p:spTgt spid="156692"/>
                                        </p:tgtEl>
                                        <p:attrNameLst>
                                          <p:attrName>ppt_w</p:attrName>
                                        </p:attrNameLst>
                                      </p:cBhvr>
                                      <p:tavLst>
                                        <p:tav tm="0">
                                          <p:val>
                                            <p:fltVal val="0"/>
                                          </p:val>
                                        </p:tav>
                                        <p:tav tm="100000">
                                          <p:val>
                                            <p:strVal val="#ppt_w"/>
                                          </p:val>
                                        </p:tav>
                                      </p:tavLst>
                                    </p:anim>
                                    <p:anim calcmode="lin" valueType="num">
                                      <p:cBhvr>
                                        <p:cTn id="88" dur="1000" fill="hold"/>
                                        <p:tgtEl>
                                          <p:spTgt spid="156692"/>
                                        </p:tgtEl>
                                        <p:attrNameLst>
                                          <p:attrName>ppt_h</p:attrName>
                                        </p:attrNameLst>
                                      </p:cBhvr>
                                      <p:tavLst>
                                        <p:tav tm="0">
                                          <p:val>
                                            <p:fltVal val="0"/>
                                          </p:val>
                                        </p:tav>
                                        <p:tav tm="100000">
                                          <p:val>
                                            <p:strVal val="#ppt_h"/>
                                          </p:val>
                                        </p:tav>
                                      </p:tavLst>
                                    </p:anim>
                                    <p:anim calcmode="lin" valueType="num">
                                      <p:cBhvr>
                                        <p:cTn id="89" dur="1000" fill="hold"/>
                                        <p:tgtEl>
                                          <p:spTgt spid="156692"/>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66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6691"/>
                                        </p:tgtEl>
                                        <p:attrNameLst>
                                          <p:attrName>style.visibility</p:attrName>
                                        </p:attrNameLst>
                                      </p:cBhvr>
                                      <p:to>
                                        <p:strVal val="visible"/>
                                      </p:to>
                                    </p:set>
                                    <p:anim calcmode="lin" valueType="num">
                                      <p:cBhvr>
                                        <p:cTn id="95" dur="1000" fill="hold"/>
                                        <p:tgtEl>
                                          <p:spTgt spid="156691"/>
                                        </p:tgtEl>
                                        <p:attrNameLst>
                                          <p:attrName>ppt_w</p:attrName>
                                        </p:attrNameLst>
                                      </p:cBhvr>
                                      <p:tavLst>
                                        <p:tav tm="0">
                                          <p:val>
                                            <p:fltVal val="0"/>
                                          </p:val>
                                        </p:tav>
                                        <p:tav tm="100000">
                                          <p:val>
                                            <p:strVal val="#ppt_w"/>
                                          </p:val>
                                        </p:tav>
                                      </p:tavLst>
                                    </p:anim>
                                    <p:anim calcmode="lin" valueType="num">
                                      <p:cBhvr>
                                        <p:cTn id="96" dur="1000" fill="hold"/>
                                        <p:tgtEl>
                                          <p:spTgt spid="156691"/>
                                        </p:tgtEl>
                                        <p:attrNameLst>
                                          <p:attrName>ppt_h</p:attrName>
                                        </p:attrNameLst>
                                      </p:cBhvr>
                                      <p:tavLst>
                                        <p:tav tm="0">
                                          <p:val>
                                            <p:fltVal val="0"/>
                                          </p:val>
                                        </p:tav>
                                        <p:tav tm="100000">
                                          <p:val>
                                            <p:strVal val="#ppt_h"/>
                                          </p:val>
                                        </p:tav>
                                      </p:tavLst>
                                    </p:anim>
                                    <p:anim calcmode="lin" valueType="num">
                                      <p:cBhvr>
                                        <p:cTn id="97" dur="1000" fill="hold"/>
                                        <p:tgtEl>
                                          <p:spTgt spid="156691"/>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66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1" grpId="0"/>
      <p:bldP spid="156682" grpId="0"/>
      <p:bldP spid="156683" grpId="0"/>
      <p:bldP spid="156684" grpId="0"/>
      <p:bldP spid="156685" grpId="0"/>
      <p:bldP spid="156686" grpId="0"/>
      <p:bldP spid="156687" grpId="0"/>
      <p:bldP spid="156688" grpId="0"/>
      <p:bldP spid="156689" grpId="0"/>
      <p:bldP spid="156690" grpId="0"/>
      <p:bldP spid="156691" grpId="0"/>
      <p:bldP spid="15669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0" y="76200"/>
            <a:ext cx="9144000" cy="6858000"/>
            <a:chOff x="-3" y="-3"/>
            <a:chExt cx="4902" cy="2572"/>
          </a:xfrm>
        </p:grpSpPr>
        <p:grpSp>
          <p:nvGrpSpPr>
            <p:cNvPr id="145412" name="Group 4"/>
            <p:cNvGrpSpPr>
              <a:grpSpLocks/>
            </p:cNvGrpSpPr>
            <p:nvPr/>
          </p:nvGrpSpPr>
          <p:grpSpPr bwMode="auto">
            <a:xfrm>
              <a:off x="0" y="0"/>
              <a:ext cx="4896" cy="2566"/>
              <a:chOff x="0" y="0"/>
              <a:chExt cx="4896" cy="2566"/>
            </a:xfrm>
          </p:grpSpPr>
          <p:sp>
            <p:nvSpPr>
              <p:cNvPr id="144392" name="Rectangle 6"/>
              <p:cNvSpPr>
                <a:spLocks noChangeArrowheads="1"/>
              </p:cNvSpPr>
              <p:nvPr/>
            </p:nvSpPr>
            <p:spPr bwMode="auto">
              <a:xfrm>
                <a:off x="0" y="0"/>
                <a:ext cx="4892" cy="2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 قانون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rPr>
                  <a:t>التبني</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الذي صنع لأليعازر وارث إبراهيم (تك 15) . 191</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914400" marR="0" lvl="1" indent="-45720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2.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rPr>
                  <a:t>إعطاء هاجر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لإبراهيم (تك 16) و بلهة (تك 30 : 4) و زلفة         (تك 30 : 9) ليعقوب و هذا يتماشى مع 146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a:t>
                </a:r>
              </a:p>
              <a:p>
                <a:pPr marL="914400" marR="0" lvl="1" indent="-45720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rPr>
                  <a:t>شراء حقل المكفيلة</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من إبراهيم (تك 23) تم اجرائه في توافق صارم مع التشريعات التجارية . 7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a:t>
                </a:r>
              </a:p>
              <a:p>
                <a:pPr marL="914400" marR="0" lvl="1" indent="-45720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عقوبة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rPr>
                  <a:t>موت السارق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التي قالها يعقوب للابان (تك 31 : 32) جاءت من هذا القانون بمعاقبة مدنس المقدسات بالموت . 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145415" name="Rectangle 5"/>
              <p:cNvSpPr>
                <a:spLocks noChangeArrowheads="1"/>
              </p:cNvSpPr>
              <p:nvPr/>
            </p:nvSpPr>
            <p:spPr bwMode="auto">
              <a:xfrm>
                <a:off x="0" y="0"/>
                <a:ext cx="4896" cy="2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5413" name="Rectangle 3"/>
            <p:cNvSpPr>
              <a:spLocks noChangeArrowheads="1"/>
            </p:cNvSpPr>
            <p:nvPr/>
          </p:nvSpPr>
          <p:spPr bwMode="auto">
            <a:xfrm>
              <a:off x="-3" y="-3"/>
              <a:ext cx="4902" cy="2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8968" name="Rectangle 8"/>
          <p:cNvSpPr>
            <a:spLocks noGrp="1" noChangeArrowheads="1"/>
          </p:cNvSpPr>
          <p:nvPr>
            <p:ph type="title" idx="4294967295"/>
          </p:nvPr>
        </p:nvSpPr>
        <p:spPr>
          <a:xfrm>
            <a:off x="0" y="-76200"/>
            <a:ext cx="9144000" cy="762000"/>
          </a:xfrm>
        </p:spPr>
        <p:txBody>
          <a:bodyPr/>
          <a:lstStyle/>
          <a:p>
            <a:pPr algn="l" eaLnBrk="1" hangingPunct="1">
              <a:defRPr/>
            </a:pPr>
            <a:r>
              <a:rPr lang="ar-JO" sz="3600" u="sng" dirty="0">
                <a:solidFill>
                  <a:schemeClr val="tx1"/>
                </a:solidFill>
                <a:effectLst/>
                <a:ea typeface="ＭＳ Ｐゴシック" charset="0"/>
                <a:cs typeface="Arial" panose="020B0604020202020204" pitchFamily="34" charset="0"/>
              </a:rPr>
              <a:t>قوانين حمورابي في سفر التكوين</a:t>
            </a:r>
            <a:endParaRPr lang="en-US" sz="3600" dirty="0">
              <a:ea typeface="ＭＳ Ｐゴシック" charset="0"/>
              <a:cs typeface="Arial" panose="020B0604020202020204" pitchFamily="34" charset="0"/>
            </a:endParaRPr>
          </a:p>
        </p:txBody>
      </p:sp>
      <p:sp>
        <p:nvSpPr>
          <p:cNvPr id="145411" name="Text Box 9"/>
          <p:cNvSpPr txBox="1">
            <a:spLocks noChangeArrowheads="1"/>
          </p:cNvSpPr>
          <p:nvPr/>
        </p:nvSpPr>
        <p:spPr bwMode="auto">
          <a:xfrm>
            <a:off x="8229600" y="76200"/>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p:cNvSpPr>
          <p:nvPr/>
        </p:nvSpPr>
        <p:spPr bwMode="auto">
          <a:xfrm>
            <a:off x="0" y="947738"/>
            <a:ext cx="9144000"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028700" marR="0" lvl="1" indent="-45720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5.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القتل عن طريق الحرق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و التي هدد يهوذا كنته ثامار بها (تك 38 : 24) بحسب القانون البابلي 110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1028700" marR="0" lvl="1" indent="-457200" algn="l" defTabSz="914400" rtl="0" eaLnBrk="0" fontAlgn="base" latinLnBrk="0" hangingPunct="0">
              <a:lnSpc>
                <a:spcPct val="100000"/>
              </a:lnSpc>
              <a:spcBef>
                <a:spcPct val="50000"/>
              </a:spcBef>
              <a:spcAft>
                <a:spcPct val="0"/>
              </a:spcAft>
              <a:buClrTx/>
              <a:buSzTx/>
              <a:buFontTx/>
              <a:buAutoNum type="arabicPeriod" startAt="5"/>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1028700" marR="0" lvl="1" indent="-45720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6. اقتراح وكيل يوسف أن الشخص الذي وجد معه الكأس يموت (تك 44 : 9) يتناغم مع قانون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قتل أي شخص يسرق شيء من قصر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ar-JO" sz="3200" u="sng" dirty="0">
                <a:solidFill>
                  <a:schemeClr val="tx1"/>
                </a:solidFill>
                <a:effectLst/>
                <a:ea typeface="ＭＳ Ｐゴシック" charset="0"/>
                <a:cs typeface="Arial" panose="020B0604020202020204" pitchFamily="34" charset="0"/>
              </a:rPr>
              <a:t>قوانين حمورابي في سفر التكوين</a:t>
            </a:r>
            <a:endParaRPr lang="en-US" sz="4000" dirty="0">
              <a:ea typeface="ＭＳ Ｐゴシック" charset="0"/>
              <a:cs typeface="Arial" panose="020B0604020202020204" pitchFamily="34" charset="0"/>
            </a:endParaRPr>
          </a:p>
        </p:txBody>
      </p:sp>
      <p:sp>
        <p:nvSpPr>
          <p:cNvPr id="147459" name="Text Box 4"/>
          <p:cNvSpPr txBox="1">
            <a:spLocks noChangeArrowheads="1"/>
          </p:cNvSpPr>
          <p:nvPr/>
        </p:nvSpPr>
        <p:spPr bwMode="auto">
          <a:xfrm>
            <a:off x="8229600" y="44450"/>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0" y="947738"/>
            <a:ext cx="9144000" cy="3754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085850" marR="0" lvl="1" indent="-514350" algn="l" defTabSz="914400" rtl="0" eaLnBrk="0" fontAlgn="base" latinLnBrk="0" hangingPunct="0">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1085850" marR="0" lvl="1" indent="-51435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7.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إعطاء نصيب خاص من يعقوب لابنه المفضل يوسف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(تك 48 : 22) تم إيجاده في القانون 165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1085850" marR="0" lvl="1" indent="-51435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8.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حرمان رأوبين من حقوق البكورية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(تك 49 : 4) كانت الطريقة لمعاقبة تصرفه بحسب قانون حمورابي 158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085850" marR="0" lvl="1" indent="-51435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عجز إبراهيم عن بيع هاجر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 16 : 6) مسجل في شريعة حمورابي لأنها كانت الزوجة الجارية التي ولدت ابنا لإبراهيم . 119</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ar-JO" sz="3200" u="sng" dirty="0">
                <a:solidFill>
                  <a:schemeClr val="tx1"/>
                </a:solidFill>
                <a:effectLst/>
                <a:ea typeface="ＭＳ Ｐゴシック" charset="0"/>
                <a:cs typeface="Arial" panose="020B0604020202020204" pitchFamily="34" charset="0"/>
              </a:rPr>
              <a:t>قوانين حمورابي في سفر التكوين</a:t>
            </a:r>
            <a:endParaRPr lang="en-US" sz="4000" dirty="0">
              <a:ea typeface="ＭＳ Ｐゴシック" charset="0"/>
              <a:cs typeface="Arial" panose="020B0604020202020204" pitchFamily="34" charset="0"/>
            </a:endParaRPr>
          </a:p>
        </p:txBody>
      </p:sp>
      <p:sp>
        <p:nvSpPr>
          <p:cNvPr id="149507" name="Text Box 4"/>
          <p:cNvSpPr txBox="1">
            <a:spLocks noChangeArrowheads="1"/>
          </p:cNvSpPr>
          <p:nvPr/>
        </p:nvSpPr>
        <p:spPr bwMode="auto">
          <a:xfrm>
            <a:off x="8229600" y="44450"/>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062880"/>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49"/>
          <p:cNvSpPr>
            <a:spLocks noGrp="1" noChangeArrowheads="1"/>
          </p:cNvSpPr>
          <p:nvPr>
            <p:ph type="title"/>
          </p:nvPr>
        </p:nvSpPr>
        <p:spPr>
          <a:xfrm>
            <a:off x="25400" y="333375"/>
            <a:ext cx="9083675" cy="715963"/>
          </a:xfrm>
        </p:spPr>
        <p:txBody>
          <a:bodyPr/>
          <a:lstStyle/>
          <a:p>
            <a:pPr eaLnBrk="1" hangingPunct="1"/>
            <a:r>
              <a:rPr lang="ar-JO" sz="2400" dirty="0">
                <a:solidFill>
                  <a:srgbClr val="FFFFFF"/>
                </a:solidFill>
                <a:effectLst/>
                <a:ea typeface="ＭＳ Ｐゴシック" charset="0"/>
                <a:cs typeface="ＭＳ Ｐゴシック" charset="0"/>
              </a:rPr>
              <a:t>اختلافات بعض القوانين البابلية عن العهد القديم</a:t>
            </a:r>
            <a:endParaRPr lang="en-US" sz="2400" dirty="0">
              <a:solidFill>
                <a:srgbClr val="FFFFFF"/>
              </a:solidFill>
              <a:effectLst/>
              <a:ea typeface="ＭＳ Ｐゴシック" charset="0"/>
              <a:cs typeface="ＭＳ Ｐゴシック" charset="0"/>
            </a:endParaRPr>
          </a:p>
        </p:txBody>
      </p:sp>
      <p:graphicFrame>
        <p:nvGraphicFramePr>
          <p:cNvPr id="171011" name="Group 3"/>
          <p:cNvGraphicFramePr>
            <a:graphicFrameLocks noGrp="1"/>
          </p:cNvGraphicFramePr>
          <p:nvPr>
            <p:ph type="tbl" idx="1"/>
          </p:nvPr>
        </p:nvGraphicFramePr>
        <p:xfrm>
          <a:off x="7938" y="1038225"/>
          <a:ext cx="9101137" cy="5836251"/>
        </p:xfrm>
        <a:graphic>
          <a:graphicData uri="http://schemas.openxmlformats.org/drawingml/2006/table">
            <a:tbl>
              <a:tblPr/>
              <a:tblGrid>
                <a:gridCol w="2741110">
                  <a:extLst>
                    <a:ext uri="{9D8B030D-6E8A-4147-A177-3AD203B41FA5}">
                      <a16:colId xmlns:a16="http://schemas.microsoft.com/office/drawing/2014/main" val="20000"/>
                    </a:ext>
                  </a:extLst>
                </a:gridCol>
                <a:gridCol w="2726426">
                  <a:extLst>
                    <a:ext uri="{9D8B030D-6E8A-4147-A177-3AD203B41FA5}">
                      <a16:colId xmlns:a16="http://schemas.microsoft.com/office/drawing/2014/main" val="20001"/>
                    </a:ext>
                  </a:extLst>
                </a:gridCol>
                <a:gridCol w="3633601">
                  <a:extLst>
                    <a:ext uri="{9D8B030D-6E8A-4147-A177-3AD203B41FA5}">
                      <a16:colId xmlns:a16="http://schemas.microsoft.com/office/drawing/2014/main" val="20002"/>
                    </a:ext>
                  </a:extLst>
                </a:gridCol>
              </a:tblGrid>
              <a:tr h="59217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أساس القانون</a:t>
                      </a:r>
                      <a:endParaRPr kumimoji="0" lang="en-US"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defRPr/>
                      </a:pPr>
                      <a:r>
                        <a:rPr kumimoji="0" lang="ar-JO"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حمورابي</a:t>
                      </a:r>
                      <a:endParaRPr kumimoji="0" lang="en-US"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موسى</a:t>
                      </a:r>
                      <a:endParaRPr kumimoji="0" lang="en-US"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463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أساس القانون</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قرار الملك</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شخصية يهوه</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1"/>
                  </a:ext>
                </a:extLst>
              </a:tr>
              <a:tr h="100589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حافز عدم ارتكاب الخطأ</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إهانة أهواء إله ما</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lang="ar-JO" sz="2000" b="1" i="0" dirty="0">
                          <a:latin typeface="Arial" panose="020B0604020202020204" pitchFamily="34" charset="0"/>
                        </a:rPr>
                        <a:t>قداسة الله: "كونوا قديسين كما أنا قدوس" (لاويين 19: 2) و</a:t>
                      </a:r>
                      <a:r>
                        <a:rPr lang="ar-JO" sz="2000" b="1" baseline="0" dirty="0"/>
                        <a:t> محبت</a:t>
                      </a:r>
                      <a:r>
                        <a:rPr lang="ar-JO" sz="2000" b="1" dirty="0"/>
                        <a:t>ه (تثنية 6: 4-5)</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63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نظام الحكم</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مدني</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إلهي</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651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الفروق الإجتماعية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كثيرة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لا يوجد</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7010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العقوبة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صارمة ( عقوبة الموت </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العلني )</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lang="ar-JO" sz="2000" b="1" i="0" dirty="0">
                          <a:latin typeface="Arial" panose="020B0604020202020204" pitchFamily="34" charset="0"/>
                        </a:rPr>
                        <a:t>معقولة (يتم استخدام عقوبة الإعدام بشكل ضئيل)</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63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الآلهة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تعدد الآلهة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التوحيد</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63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النساء</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الإستغلال مسموح</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محترمة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7010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العبيد</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لا حقوق (لا راحة أو إقامة دائمة)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الحقوق ( راحة السبت, حرية بعد 6 سنوات)</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455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الحياة البشرية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رخيصة و مستهلكة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لها قيمة عالية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bl>
          </a:graphicData>
        </a:graphic>
      </p:graphicFrame>
      <p:sp>
        <p:nvSpPr>
          <p:cNvPr id="151600" name="Text Box 2"/>
          <p:cNvSpPr txBox="1">
            <a:spLocks noChangeArrowheads="1"/>
          </p:cNvSpPr>
          <p:nvPr/>
        </p:nvSpPr>
        <p:spPr bwMode="auto">
          <a:xfrm>
            <a:off x="8101013" y="44450"/>
            <a:ext cx="10429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192ب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mn-cs"/>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ar-JO" sz="3600" dirty="0">
                <a:solidFill>
                  <a:srgbClr val="FFFFFF"/>
                </a:solidFill>
                <a:ea typeface="+mj-ea"/>
                <a:cs typeface="+mj-cs"/>
              </a:rPr>
              <a:t>قائمة الشعوب</a:t>
            </a:r>
            <a:endParaRPr lang="en-US" sz="3600" dirty="0">
              <a:solidFill>
                <a:srgbClr val="FFFFFF"/>
              </a:solidFill>
              <a:ea typeface="+mj-ea"/>
              <a:cs typeface="+mj-cs"/>
            </a:endParaRPr>
          </a:p>
        </p:txBody>
      </p:sp>
      <p:sp>
        <p:nvSpPr>
          <p:cNvPr id="122885" name="Text Box 5"/>
          <p:cNvSpPr txBox="1">
            <a:spLocks noChangeArrowheads="1"/>
          </p:cNvSpPr>
          <p:nvPr/>
        </p:nvSpPr>
        <p:spPr bwMode="auto">
          <a:xfrm>
            <a:off x="6019800" y="35052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rPr>
              <a:t>السومريين</a:t>
            </a:r>
            <a:endParaRPr kumimoji="0" lang="en-US"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endParaRPr>
          </a:p>
        </p:txBody>
      </p:sp>
      <p:sp>
        <p:nvSpPr>
          <p:cNvPr id="122886" name="Text Box 6"/>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2A51FF"/>
                </a:solidFill>
                <a:effectLst/>
                <a:uLnTx/>
                <a:uFillTx/>
                <a:latin typeface="Arial" panose="020B0604020202020204" pitchFamily="34" charset="0"/>
                <a:ea typeface="ＭＳ Ｐゴシック" charset="0"/>
              </a:rPr>
              <a:t>أمم سام</a:t>
            </a:r>
            <a:endParaRPr kumimoji="0" lang="en-US"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endParaRPr>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47E1C"/>
                </a:solidFill>
                <a:effectLst/>
                <a:uLnTx/>
                <a:uFillTx/>
                <a:latin typeface="Arial" panose="020B0604020202020204" pitchFamily="34" charset="0"/>
                <a:ea typeface="ＭＳ Ｐゴシック" charset="0"/>
              </a:rPr>
              <a:t>أمم حام</a:t>
            </a:r>
            <a:endParaRPr kumimoji="0" lang="en-US"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2A51FF"/>
              </a:solidFill>
              <a:effectLst/>
              <a:uLnTx/>
              <a:uFillTx/>
              <a:latin typeface="Arial" panose="020B0604020202020204" pitchFamily="34" charset="0"/>
              <a:ea typeface="ＭＳ Ｐゴシック" charset="0"/>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2A51FF"/>
              </a:solidFill>
              <a:effectLst/>
              <a:uLnTx/>
              <a:uFillTx/>
              <a:latin typeface="Arial" panose="020B0604020202020204" pitchFamily="34" charset="0"/>
              <a:ea typeface="ＭＳ Ｐゴシック" charset="0"/>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2A51FF"/>
              </a:solidFill>
              <a:effectLst/>
              <a:uLnTx/>
              <a:uFillTx/>
              <a:latin typeface="Arial" panose="020B0604020202020204" pitchFamily="34" charset="0"/>
              <a:ea typeface="ＭＳ Ｐゴシック" charset="0"/>
            </a:endParaRPr>
          </a:p>
        </p:txBody>
      </p:sp>
      <p:sp>
        <p:nvSpPr>
          <p:cNvPr id="122891" name="Text Box 11"/>
          <p:cNvSpPr txBox="1">
            <a:spLocks noChangeArrowheads="1"/>
          </p:cNvSpPr>
          <p:nvPr/>
        </p:nvSpPr>
        <p:spPr bwMode="auto">
          <a:xfrm>
            <a:off x="45720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10B05"/>
                </a:solidFill>
                <a:effectLst/>
                <a:uLnTx/>
                <a:uFillTx/>
                <a:latin typeface="Arial" panose="020B0604020202020204" pitchFamily="34" charset="0"/>
                <a:ea typeface="ＭＳ Ｐゴシック" charset="0"/>
              </a:rPr>
              <a:t>أمم يافث</a:t>
            </a:r>
            <a:endParaRPr kumimoji="0" lang="en-US"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endParaRPr>
          </a:p>
        </p:txBody>
      </p:sp>
      <p:sp>
        <p:nvSpPr>
          <p:cNvPr id="122892" name="Text Box 12"/>
          <p:cNvSpPr txBox="1">
            <a:spLocks noChangeArrowheads="1"/>
          </p:cNvSpPr>
          <p:nvPr/>
        </p:nvSpPr>
        <p:spPr bwMode="auto">
          <a:xfrm>
            <a:off x="1543050" y="423545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rPr>
              <a:t>الكنعانيين</a:t>
            </a:r>
            <a:endParaRPr kumimoji="0" lang="en-US"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endParaRPr>
          </a:p>
        </p:txBody>
      </p:sp>
      <p:pic>
        <p:nvPicPr>
          <p:cNvPr id="153612"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أراراط</a:t>
            </a:r>
            <a:endParaRPr kumimoji="0" lang="en-US" sz="3600" b="1" u="none" strike="noStrike" kern="1200" cap="none" spc="0" normalizeH="0" baseline="0" noProof="0" dirty="0">
              <a:ln>
                <a:noFill/>
              </a:ln>
              <a:solidFill>
                <a:srgbClr val="A7463F"/>
              </a:solidFill>
              <a:effectLst/>
              <a:uLnTx/>
              <a:uFillTx/>
              <a:latin typeface="Arial" panose="020B0604020202020204" pitchFamily="34" charset="0"/>
              <a:ea typeface="ＭＳ Ｐゴシック" charset="0"/>
            </a:endParaRPr>
          </a:p>
        </p:txBody>
      </p:sp>
      <p:sp>
        <p:nvSpPr>
          <p:cNvPr id="122895" name="Text Box 15"/>
          <p:cNvSpPr txBox="1">
            <a:spLocks noChangeArrowheads="1"/>
          </p:cNvSpPr>
          <p:nvPr/>
        </p:nvSpPr>
        <p:spPr bwMode="auto">
          <a:xfrm>
            <a:off x="-152400" y="47244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rPr>
              <a:t>المصريين</a:t>
            </a:r>
            <a:endParaRPr kumimoji="0" lang="en-US" sz="3600" b="1"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endParaRPr>
          </a:p>
        </p:txBody>
      </p:sp>
      <p:sp>
        <p:nvSpPr>
          <p:cNvPr id="153615" name="Text Box 16"/>
          <p:cNvSpPr txBox="1">
            <a:spLocks noChangeArrowheads="1"/>
          </p:cNvSpPr>
          <p:nvPr/>
        </p:nvSpPr>
        <p:spPr bwMode="auto">
          <a:xfrm>
            <a:off x="8615363" y="0"/>
            <a:ext cx="505267" cy="46166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8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556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556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556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83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ER</a:t>
            </a:r>
          </a:p>
        </p:txBody>
      </p:sp>
      <p:sp>
        <p:nvSpPr>
          <p:cNvPr id="1556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83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PG</a:t>
            </a:r>
          </a:p>
        </p:txBody>
      </p:sp>
      <p:sp>
        <p:nvSpPr>
          <p:cNvPr id="1556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556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556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83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SG</a:t>
            </a:r>
          </a:p>
        </p:txBody>
      </p:sp>
      <p:sp>
        <p:nvSpPr>
          <p:cNvPr id="22836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RS</a:t>
            </a:r>
          </a:p>
        </p:txBody>
      </p:sp>
      <p:sp>
        <p:nvSpPr>
          <p:cNvPr id="22836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MS</a:t>
            </a:r>
          </a:p>
        </p:txBody>
      </p:sp>
      <p:sp>
        <p:nvSpPr>
          <p:cNvPr id="1556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556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556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8371"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DS</a:t>
            </a:r>
          </a:p>
        </p:txBody>
      </p:sp>
      <p:sp>
        <p:nvSpPr>
          <p:cNvPr id="228372"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228373"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5566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28375"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
        <p:nvSpPr>
          <p:cNvPr id="155671" name="Text Box 24"/>
          <p:cNvSpPr txBox="1">
            <a:spLocks noChangeArrowheads="1"/>
          </p:cNvSpPr>
          <p:nvPr/>
        </p:nvSpPr>
        <p:spPr bwMode="auto">
          <a:xfrm>
            <a:off x="7531218"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pic>
        <p:nvPicPr>
          <p:cNvPr id="155672" name="Picture 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28380" name="Rectangle 28"/>
          <p:cNvSpPr>
            <a:spLocks noChangeArrowheads="1"/>
          </p:cNvSpPr>
          <p:nvPr/>
        </p:nvSpPr>
        <p:spPr bwMode="auto">
          <a:xfrm>
            <a:off x="3175"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55674"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8382" name="Text Box 30"/>
          <p:cNvSpPr txBox="1">
            <a:spLocks noChangeArrowheads="1"/>
          </p:cNvSpPr>
          <p:nvPr/>
        </p:nvSpPr>
        <p:spPr bwMode="auto">
          <a:xfrm>
            <a:off x="152400" y="1143000"/>
            <a:ext cx="6134112" cy="3508653"/>
          </a:xfrm>
          <a:prstGeom prst="rect">
            <a:avLst/>
          </a:prstGeom>
          <a:noFill/>
          <a:ln w="9525">
            <a:noFill/>
            <a:miter lim="800000"/>
            <a:headEnd/>
            <a:tailEnd/>
          </a:ln>
          <a:effectLst>
            <a:outerShdw blurRad="63500" dist="35921" dir="2700000" algn="ctr" rotWithShape="0">
              <a:srgbClr val="000A0D">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بعد أن صنعت جدول الأمم في سلسلة نسب بسيطة ، أردت أن أرى عدد أسمائها التي تم توثيقها في سجلات الدول الأخرى في الشرق الأوسط ... [رأيت أن] جدول الأمم قد أدرج جميع عائلات وقبائل الجنس البشري في مجموعاتهم الصحيحة ، سواء كانت تلك التجمعات إثنوية أو لغوية أو جغرافية. كانت جميع الأسماء دون استثناء دقيقة ، وخلال أكثر من خمسة وعشرين عامًا من البحث والتحليل ، لم أكتشف خطأ واحدًا أو بيانًا كاذبًا للحقائق في قائمة الشعوب</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بيل كوبر, بعد الطوفان, ( تشيتستر : خمر جديد, 1995 ) 39 – 39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155676" name="Picture 31"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84" name="Rectangle 32"/>
          <p:cNvSpPr>
            <a:spLocks noGrp="1" noChangeArrowheads="1"/>
          </p:cNvSpPr>
          <p:nvPr>
            <p:ph type="title" idx="4294967295"/>
          </p:nvPr>
        </p:nvSpPr>
        <p:spPr bwMode="auto">
          <a:xfrm>
            <a:off x="0" y="190500"/>
            <a:ext cx="91440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3200" b="1" dirty="0">
                <a:latin typeface="Arial" panose="020B0604020202020204" pitchFamily="34" charset="0"/>
                <a:ea typeface="ＭＳ Ｐゴシック" charset="0"/>
                <a:cs typeface="Arial" panose="020B0604020202020204" pitchFamily="34" charset="0"/>
              </a:rPr>
              <a:t>هل قائمة الشعوب دقيقة بحسب تكوين 10 - 11</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380"/>
                                        </p:tgtEl>
                                        <p:attrNameLst>
                                          <p:attrName>style.visibility</p:attrName>
                                        </p:attrNameLst>
                                      </p:cBhvr>
                                      <p:to>
                                        <p:strVal val="visible"/>
                                      </p:to>
                                    </p:set>
                                    <p:animEffect transition="in" filter="blinds(horizontal)">
                                      <p:cBhvr>
                                        <p:cTn id="7" dur="500"/>
                                        <p:tgtEl>
                                          <p:spTgt spid="22838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8382"/>
                                        </p:tgtEl>
                                        <p:attrNameLst>
                                          <p:attrName>style.visibility</p:attrName>
                                        </p:attrNameLst>
                                      </p:cBhvr>
                                      <p:to>
                                        <p:strVal val="visible"/>
                                      </p:to>
                                    </p:set>
                                    <p:anim calcmode="lin" valueType="num">
                                      <p:cBhvr>
                                        <p:cTn id="10" dur="500" fill="hold"/>
                                        <p:tgtEl>
                                          <p:spTgt spid="228382"/>
                                        </p:tgtEl>
                                        <p:attrNameLst>
                                          <p:attrName>ppt_w</p:attrName>
                                        </p:attrNameLst>
                                      </p:cBhvr>
                                      <p:tavLst>
                                        <p:tav tm="0">
                                          <p:val>
                                            <p:fltVal val="0"/>
                                          </p:val>
                                        </p:tav>
                                        <p:tav tm="100000">
                                          <p:val>
                                            <p:strVal val="#ppt_w"/>
                                          </p:val>
                                        </p:tav>
                                      </p:tavLst>
                                    </p:anim>
                                    <p:anim calcmode="lin" valueType="num">
                                      <p:cBhvr>
                                        <p:cTn id="11" dur="500" fill="hold"/>
                                        <p:tgtEl>
                                          <p:spTgt spid="228382"/>
                                        </p:tgtEl>
                                        <p:attrNameLst>
                                          <p:attrName>ppt_h</p:attrName>
                                        </p:attrNameLst>
                                      </p:cBhvr>
                                      <p:tavLst>
                                        <p:tav tm="0">
                                          <p:val>
                                            <p:fltVal val="0"/>
                                          </p:val>
                                        </p:tav>
                                        <p:tav tm="100000">
                                          <p:val>
                                            <p:strVal val="#ppt_h"/>
                                          </p:val>
                                        </p:tav>
                                      </p:tavLst>
                                    </p:anim>
                                    <p:anim calcmode="lin" valueType="num">
                                      <p:cBhvr>
                                        <p:cTn id="12" dur="500" fill="hold"/>
                                        <p:tgtEl>
                                          <p:spTgt spid="228382"/>
                                        </p:tgtEl>
                                        <p:attrNameLst>
                                          <p:attrName>style.rotation</p:attrName>
                                        </p:attrNameLst>
                                      </p:cBhvr>
                                      <p:tavLst>
                                        <p:tav tm="0">
                                          <p:val>
                                            <p:fltVal val="360"/>
                                          </p:val>
                                        </p:tav>
                                        <p:tav tm="100000">
                                          <p:val>
                                            <p:fltVal val="0"/>
                                          </p:val>
                                        </p:tav>
                                      </p:tavLst>
                                    </p:anim>
                                    <p:animEffect transition="in" filter="fade">
                                      <p:cBhvr>
                                        <p:cTn id="13" dur="500"/>
                                        <p:tgtEl>
                                          <p:spTgt spid="22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80" grpId="0" animBg="1"/>
      <p:bldP spid="22838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8" name="Picture 16"/>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676400" y="1828800"/>
            <a:ext cx="533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4588" name="Rectangle 12"/>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ru-RU" altLang="ja-JP" dirty="0">
                <a:solidFill>
                  <a:schemeClr val="bg1"/>
                </a:solidFill>
                <a:ea typeface="Osaka" charset="0"/>
                <a:cs typeface="Osaka" charset="0"/>
              </a:rPr>
              <a:t>”</a:t>
            </a:r>
            <a:r>
              <a:rPr lang="ar-JO" dirty="0">
                <a:solidFill>
                  <a:schemeClr val="bg1"/>
                </a:solidFill>
                <a:ea typeface="Osaka" charset="0"/>
                <a:cs typeface="Osaka" charset="0"/>
              </a:rPr>
              <a:t>الأرض للرب</a:t>
            </a:r>
            <a:r>
              <a:rPr lang="ru-RU" altLang="ja-JP" dirty="0">
                <a:solidFill>
                  <a:schemeClr val="bg1"/>
                </a:solidFill>
                <a:ea typeface="Osaka" charset="0"/>
                <a:cs typeface="Osaka" charset="0"/>
              </a:rPr>
              <a:t>"</a:t>
            </a:r>
            <a:endParaRPr lang="en-US" dirty="0">
              <a:solidFill>
                <a:schemeClr val="bg1"/>
              </a:solidFill>
              <a:ea typeface="Osaka" charset="0"/>
              <a:cs typeface="Osaka"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SA" sz="2400" dirty="0">
                <a:solidFill>
                  <a:srgbClr val="FFFFFF"/>
                </a:solidFill>
                <a:ea typeface="ＭＳ Ｐゴシック" charset="0"/>
              </a:rPr>
              <a:t>نقدية في العهد القديم وصف المساق</a:t>
            </a:r>
            <a:r>
              <a:rPr lang="en-US" sz="2400" dirty="0">
                <a:solidFill>
                  <a:srgbClr val="FFFFFF"/>
                </a:solidFill>
                <a:ea typeface="ＭＳ Ｐゴシック" charset="0"/>
              </a:rPr>
              <a:t>  •  BibleStudyDownloads.org</a:t>
            </a:r>
            <a:endParaRPr lang="en-US" sz="10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55235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ar-JO" dirty="0">
                <a:solidFill>
                  <a:srgbClr val="FFFF00"/>
                </a:solidFill>
                <a:ea typeface="ＭＳ Ｐゴシック" charset="0"/>
              </a:rPr>
              <a:t>بالإيمان (عب 11)</a:t>
            </a:r>
            <a:endParaRPr lang="en-US" dirty="0">
              <a:solidFill>
                <a:srgbClr val="FFFF00"/>
              </a:solidFill>
              <a:ea typeface="ＭＳ Ｐゴシック" charset="0"/>
            </a:endParaRP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 xmlns:ma14="http://schemas.microsoft.com/office/mac/drawingml/2011/main"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rPr>
              <a:t>ب</a:t>
            </a:r>
            <a:r>
              <a:rPr kumimoji="0" lang="ar-JO" sz="2400"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128"/>
              </a:rPr>
              <a:t>الإيمان</a:t>
            </a:r>
            <a:r>
              <a:rPr kumimoji="0" lang="ar-JO" sz="240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rPr>
              <a:t> نوح لما أوحي إليه عن أمور لم تر بعد خاف فبنى فلكاً لخلاص بيته ف</a:t>
            </a:r>
            <a:r>
              <a:rPr kumimoji="0" lang="ar-JO" sz="2400"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128"/>
              </a:rPr>
              <a:t>به</a:t>
            </a:r>
            <a:r>
              <a:rPr kumimoji="0" lang="ar-JO" sz="240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rPr>
              <a:t> دان العالم و صار وارثاً للبر الذي حسب </a:t>
            </a:r>
            <a:r>
              <a:rPr kumimoji="0" lang="ar-JO" sz="2400"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128"/>
              </a:rPr>
              <a:t>الإيمان</a:t>
            </a:r>
            <a:r>
              <a:rPr kumimoji="0" lang="ar-JO" sz="240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rPr>
              <a:t> (عب 11 : 7)</a:t>
            </a:r>
            <a:endParaRPr kumimoji="0" lang="en-US" sz="240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endParaRPr>
          </a:p>
        </p:txBody>
      </p:sp>
      <p:pic>
        <p:nvPicPr>
          <p:cNvPr id="6" name="Picture 5"/>
          <p:cNvPicPr>
            <a:picLocks noChangeAspect="1"/>
          </p:cNvPicPr>
          <p:nvPr/>
        </p:nvPicPr>
        <p:blipFill>
          <a:blip r:embed="rId2" cstate="print"/>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781621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7965</TotalTime>
  <Words>4375</Words>
  <Application>Microsoft Macintosh PowerPoint</Application>
  <PresentationFormat>On-screen Show (4:3)</PresentationFormat>
  <Paragraphs>702</Paragraphs>
  <Slides>85</Slides>
  <Notes>76</Notes>
  <HiddenSlides>0</HiddenSlides>
  <MMClips>0</MMClips>
  <ScaleCrop>false</ScaleCrop>
  <HeadingPairs>
    <vt:vector size="6" baseType="variant">
      <vt:variant>
        <vt:lpstr>Fonts Used</vt:lpstr>
      </vt:variant>
      <vt:variant>
        <vt:i4>16</vt:i4>
      </vt:variant>
      <vt:variant>
        <vt:lpstr>Theme</vt:lpstr>
      </vt:variant>
      <vt:variant>
        <vt:i4>20</vt:i4>
      </vt:variant>
      <vt:variant>
        <vt:lpstr>Slide Titles</vt:lpstr>
      </vt:variant>
      <vt:variant>
        <vt:i4>85</vt:i4>
      </vt:variant>
    </vt:vector>
  </HeadingPairs>
  <TitlesOfParts>
    <vt:vector size="121" baseType="lpstr">
      <vt:lpstr>ＭＳ Ｐゴシック</vt:lpstr>
      <vt:lpstr>Osaka</vt:lpstr>
      <vt:lpstr>Times</vt:lpstr>
      <vt:lpstr>Arial</vt:lpstr>
      <vt:lpstr>Arial Black</vt:lpstr>
      <vt:lpstr>Arial Narrow</vt:lpstr>
      <vt:lpstr>Arial Rounded MT Bold</vt:lpstr>
      <vt:lpstr>Calibri</vt:lpstr>
      <vt:lpstr>Comic Sans MS</vt:lpstr>
      <vt:lpstr>Franklin Gothic Heavy</vt:lpstr>
      <vt:lpstr>Garamond</vt:lpstr>
      <vt:lpstr>Impact</vt:lpstr>
      <vt:lpstr>Monotype Sorts</vt:lpstr>
      <vt:lpstr>Times New Roman</vt:lpstr>
      <vt:lpstr>Verdana</vt:lpstr>
      <vt:lpstr>Wingdings</vt:lpstr>
      <vt:lpstr>1_Orbit</vt:lpstr>
      <vt:lpstr>5_Orbit</vt:lpstr>
      <vt:lpstr>Orbit</vt:lpstr>
      <vt:lpstr>Office Theme</vt:lpstr>
      <vt:lpstr>2_Default Design</vt:lpstr>
      <vt:lpstr>azures</vt:lpstr>
      <vt:lpstr>16_Default Design</vt:lpstr>
      <vt:lpstr>5_Default Design</vt:lpstr>
      <vt:lpstr>4_Default Design</vt:lpstr>
      <vt:lpstr>3_Default Design</vt:lpstr>
      <vt:lpstr>4_Orbit</vt:lpstr>
      <vt:lpstr>3_Blank Presentation</vt:lpstr>
      <vt:lpstr>3_Orbit</vt:lpstr>
      <vt:lpstr>14_Default Design</vt:lpstr>
      <vt:lpstr>1_Default Design</vt:lpstr>
      <vt:lpstr>Topo</vt:lpstr>
      <vt:lpstr>Default Design</vt:lpstr>
      <vt:lpstr>Kimono</vt:lpstr>
      <vt:lpstr>untitled 2</vt:lpstr>
      <vt:lpstr>Blank Presentation</vt:lpstr>
      <vt:lpstr>الأدب الوثني</vt:lpstr>
      <vt:lpstr>توازي الأدب مع سفر التكوين</vt:lpstr>
      <vt:lpstr>ملحمة أتراحاسيس</vt:lpstr>
      <vt:lpstr>تكوين</vt:lpstr>
      <vt:lpstr>أسئلة يجب علينا الإجابة عليها</vt:lpstr>
      <vt:lpstr>شخصية نوح</vt:lpstr>
      <vt:lpstr>الحاجة لبداية جديدة</vt:lpstr>
      <vt:lpstr>Noah &amp; His Son</vt:lpstr>
      <vt:lpstr>بالإيمان (عب 11)</vt:lpstr>
      <vt:lpstr>Noah &amp; His Son</vt:lpstr>
      <vt:lpstr>Building the Ark</vt:lpstr>
      <vt:lpstr>Food in the Ark</vt:lpstr>
      <vt:lpstr>Noah &amp; His Study</vt:lpstr>
      <vt:lpstr>Cubit Diagram Sample</vt:lpstr>
      <vt:lpstr>حجم فلك نوح</vt:lpstr>
      <vt:lpstr>The Ark</vt:lpstr>
      <vt:lpstr>The Ark</vt:lpstr>
      <vt:lpstr>الخط الزمني للطوفان</vt:lpstr>
      <vt:lpstr>الخط الزمني للطوفان</vt:lpstr>
      <vt:lpstr>توازي الطوفان</vt:lpstr>
      <vt:lpstr>حياة الآباء الطويلة</vt:lpstr>
      <vt:lpstr>قائمة الملوك السومريين</vt:lpstr>
      <vt:lpstr>قائمة ملوك السومريين</vt:lpstr>
      <vt:lpstr>متوشالح</vt:lpstr>
      <vt:lpstr>لماذا لم تدخل الديناصورات إلى فلك نوح ؟</vt:lpstr>
      <vt:lpstr>تكوين 6 : 19</vt:lpstr>
      <vt:lpstr>نقار الخشب كان موجوداً في الفلك أيضاً</vt:lpstr>
      <vt:lpstr>تكوين 7 </vt:lpstr>
      <vt:lpstr> هل كان هناك فرق إذا كان الطوفان كونياً</vt:lpstr>
      <vt:lpstr>د. هوغ روس : مدافع عن الطوفان الشرق أوسطي</vt:lpstr>
      <vt:lpstr>د. هوغ روس : مدافع عن الطوفان الشرق أوسطي</vt:lpstr>
      <vt:lpstr>لكن لماذا لا يكون الطوفان محلياً ؟</vt:lpstr>
      <vt:lpstr>لكن لماذا لا يكون الطوفان محلياً</vt:lpstr>
      <vt:lpstr>لكن لماذا لا يكون الطوفان محلياً ؟</vt:lpstr>
      <vt:lpstr>كم كان ارتفاع المياه ؟</vt:lpstr>
      <vt:lpstr>لكن لماذا لا يكون الطوفان محلياً ؟</vt:lpstr>
      <vt:lpstr>CW-Local Flood 1 01129</vt:lpstr>
      <vt:lpstr>CW-Local Flood 2 01130</vt:lpstr>
      <vt:lpstr>طوفان محلي ؟</vt:lpstr>
      <vt:lpstr> باري بيتزل أطلس مودي 75</vt:lpstr>
      <vt:lpstr>رودينيا – العالم الذي هلك</vt:lpstr>
      <vt:lpstr>العالم الذي هلك</vt:lpstr>
      <vt:lpstr>تكوين 8</vt:lpstr>
      <vt:lpstr>أهمية الطوفان</vt:lpstr>
      <vt:lpstr>Flood Legends</vt:lpstr>
      <vt:lpstr>يؤمن المستهزئون بالتوحيد</vt:lpstr>
      <vt:lpstr>يشكك المستهزئون بالطوفان</vt:lpstr>
      <vt:lpstr>عاش آدم و حواء مع الديناصورات قبل ذلك بقرون فلماذا نعتقد أن الديناصورات ماتت قبل الطوفان ؟</vt:lpstr>
      <vt:lpstr>يمكن أن تدخل الديناصورات الصغيرة إلى الفلك</vt:lpstr>
      <vt:lpstr>عاشت الديناصورات مؤخراً</vt:lpstr>
      <vt:lpstr>بياولف و مخلوقات الدنمارك</vt:lpstr>
      <vt:lpstr>وحش الصياد الياباني الميت</vt:lpstr>
      <vt:lpstr>هل هو سمكة قرش ؟</vt:lpstr>
      <vt:lpstr>Noah's Ark Mt. Ararat</vt:lpstr>
      <vt:lpstr>تكوين 9 </vt:lpstr>
      <vt:lpstr>معنى اسم كل من الآباء لعشرة أجيال</vt:lpstr>
      <vt:lpstr>العبادة وقوس قزح</vt:lpstr>
      <vt:lpstr>نوح لم يكن كاملاً</vt:lpstr>
      <vt:lpstr>نوح لم يكن كاملاً</vt:lpstr>
      <vt:lpstr>ملحمة جلجامش  اللوح الرابع</vt:lpstr>
      <vt:lpstr>PowerPoint Presentation</vt:lpstr>
      <vt:lpstr>Flood Legends</vt:lpstr>
      <vt:lpstr>الشخصية الصينية للفلك</vt:lpstr>
      <vt:lpstr>أنواع الأدب الوثني</vt:lpstr>
      <vt:lpstr>توازي أدب الحكمة</vt:lpstr>
      <vt:lpstr>توازي أدب الحكمة</vt:lpstr>
      <vt:lpstr>أنواع الأدب الوثني</vt:lpstr>
      <vt:lpstr>توازي أدب الحكمة</vt:lpstr>
      <vt:lpstr>أنواع الأدب الوثني</vt:lpstr>
      <vt:lpstr>توازي أدب الحكمة</vt:lpstr>
      <vt:lpstr>أنواع الأدب الوثني</vt:lpstr>
      <vt:lpstr>أنواع الأدب الوثني</vt:lpstr>
      <vt:lpstr>الشرائع قبل سيناء</vt:lpstr>
      <vt:lpstr>توازي رموز القانون مع سفر الخروج</vt:lpstr>
      <vt:lpstr>القوانين اليهودية أكثر عدلاً</vt:lpstr>
      <vt:lpstr>القوانين اليهودية أكثر عدلاً</vt:lpstr>
      <vt:lpstr>قوانين حمورابي في سفر التكوين</vt:lpstr>
      <vt:lpstr>قوانين حمورابي في سفر التكوين</vt:lpstr>
      <vt:lpstr>قوانين حمورابي في سفر التكوين</vt:lpstr>
      <vt:lpstr>اختلافات بعض القوانين البابلية عن العهد القديم</vt:lpstr>
      <vt:lpstr>قائمة الشعوب</vt:lpstr>
      <vt:lpstr>هل قائمة الشعوب دقيقة بحسب تكوين 10 - 11</vt:lpstr>
      <vt:lpstr>”الأرض للرب"</vt:lpstr>
      <vt:lpstr>Black</vt:lpstr>
      <vt:lpstr>نقدية في العهد القديم وصف المساق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 Literature</dc:title>
  <dc:creator>Rick Griffith</dc:creator>
  <cp:lastModifiedBy>Rick Griffith</cp:lastModifiedBy>
  <cp:revision>260</cp:revision>
  <dcterms:created xsi:type="dcterms:W3CDTF">2009-07-29T02:44:41Z</dcterms:created>
  <dcterms:modified xsi:type="dcterms:W3CDTF">2024-03-21T16:44:03Z</dcterms:modified>
</cp:coreProperties>
</file>